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3.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sldIdLst>
    <p:sldId id="261" r:id="rId5"/>
    <p:sldId id="263" r:id="rId6"/>
    <p:sldId id="264" r:id="rId7"/>
    <p:sldId id="266" r:id="rId8"/>
    <p:sldId id="267" r:id="rId9"/>
    <p:sldId id="268" r:id="rId10"/>
    <p:sldId id="269" r:id="rId11"/>
    <p:sldId id="270" r:id="rId12"/>
    <p:sldId id="271" r:id="rId13"/>
    <p:sldId id="273" r:id="rId14"/>
    <p:sldId id="272" r:id="rId15"/>
    <p:sldId id="275" r:id="rId16"/>
    <p:sldId id="274" r:id="rId17"/>
    <p:sldId id="276" r:id="rId18"/>
    <p:sldId id="278" r:id="rId19"/>
    <p:sldId id="277" r:id="rId20"/>
    <p:sldId id="280" r:id="rId21"/>
    <p:sldId id="281" r:id="rId22"/>
    <p:sldId id="2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CFA024-2513-4CD1-AE73-EBB40E38FE1A}" v="89" dt="2023-07-11T19:41:56.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94660"/>
  </p:normalViewPr>
  <p:slideViewPr>
    <p:cSldViewPr snapToGrid="0">
      <p:cViewPr varScale="1">
        <p:scale>
          <a:sx n="89" d="100"/>
          <a:sy n="89" d="100"/>
        </p:scale>
        <p:origin x="68"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14-Jul-23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a:t>
            </a:r>
            <a:r>
              <a:rPr lang="el-GR" dirty="0" err="1"/>
              <a:t>τρεξαμε</a:t>
            </a:r>
            <a:r>
              <a:rPr lang="el-GR" dirty="0"/>
              <a:t> σε </a:t>
            </a:r>
            <a:r>
              <a:rPr lang="el-GR" dirty="0" err="1"/>
              <a:t>αυτοματο</a:t>
            </a:r>
            <a:r>
              <a:rPr lang="el-GR" dirty="0"/>
              <a:t> </a:t>
            </a:r>
            <a:r>
              <a:rPr lang="en-US" dirty="0"/>
              <a:t>testbench </a:t>
            </a:r>
            <a:r>
              <a:rPr lang="el-GR" dirty="0" err="1"/>
              <a:t>πηρε</a:t>
            </a:r>
            <a:r>
              <a:rPr lang="el-GR" dirty="0"/>
              <a:t> πολύ </a:t>
            </a:r>
            <a:r>
              <a:rPr lang="el-GR" dirty="0" err="1"/>
              <a:t>ωρα</a:t>
            </a:r>
            <a:r>
              <a:rPr lang="el-GR" dirty="0"/>
              <a:t> το </a:t>
            </a:r>
            <a:r>
              <a:rPr lang="en-US" dirty="0"/>
              <a:t>simulation </a:t>
            </a:r>
            <a:r>
              <a:rPr lang="el-GR" dirty="0"/>
              <a:t>και για αυτό </a:t>
            </a:r>
            <a:r>
              <a:rPr lang="el-GR" dirty="0" err="1"/>
              <a:t>φαινεται</a:t>
            </a:r>
            <a:r>
              <a:rPr lang="el-GR" dirty="0"/>
              <a:t> </a:t>
            </a:r>
            <a:r>
              <a:rPr lang="el-GR" dirty="0" err="1"/>
              <a:t>μονο</a:t>
            </a:r>
            <a:r>
              <a:rPr lang="el-GR" dirty="0"/>
              <a:t> για 2 </a:t>
            </a:r>
            <a:r>
              <a:rPr lang="en-US" dirty="0"/>
              <a:t>inputs</a:t>
            </a:r>
            <a:r>
              <a:rPr lang="el-GR" dirty="0"/>
              <a:t> και </a:t>
            </a:r>
            <a:r>
              <a:rPr lang="el-GR" dirty="0" err="1"/>
              <a:t>χρησιμοποιησαμε</a:t>
            </a:r>
            <a:r>
              <a:rPr lang="el-GR" dirty="0"/>
              <a:t> το </a:t>
            </a:r>
            <a:r>
              <a:rPr lang="en-US" dirty="0" err="1"/>
              <a:t>icarus</a:t>
            </a:r>
            <a:r>
              <a:rPr lang="en-US" dirty="0"/>
              <a:t> </a:t>
            </a:r>
            <a:r>
              <a:rPr lang="el-GR" dirty="0" err="1"/>
              <a:t>λογω</a:t>
            </a:r>
            <a:r>
              <a:rPr lang="el-GR" dirty="0"/>
              <a:t> </a:t>
            </a:r>
            <a:r>
              <a:rPr lang="en-US" dirty="0"/>
              <a:t>lag</a:t>
            </a:r>
          </a:p>
        </p:txBody>
      </p:sp>
      <p:sp>
        <p:nvSpPr>
          <p:cNvPr id="4" name="Slide Number Placeholder 3"/>
          <p:cNvSpPr>
            <a:spLocks noGrp="1"/>
          </p:cNvSpPr>
          <p:nvPr>
            <p:ph type="sldNum" sz="quarter" idx="5"/>
          </p:nvPr>
        </p:nvSpPr>
        <p:spPr/>
        <p:txBody>
          <a:bodyPr/>
          <a:lstStyle/>
          <a:p>
            <a:fld id="{C275CD8D-B1D9-4658-A4F0-38CA8D83ED5D}" type="slidenum">
              <a:rPr lang="en-US" smtClean="0"/>
              <a:t>13</a:t>
            </a:fld>
            <a:endParaRPr lang="en-US" dirty="0"/>
          </a:p>
        </p:txBody>
      </p:sp>
    </p:spTree>
    <p:extLst>
      <p:ext uri="{BB962C8B-B14F-4D97-AF65-F5344CB8AC3E}">
        <p14:creationId xmlns:p14="http://schemas.microsoft.com/office/powerpoint/2010/main" val="2014741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δεξιά είναι </a:t>
            </a:r>
            <a:r>
              <a:rPr lang="en-US" dirty="0"/>
              <a:t>zoom </a:t>
            </a:r>
            <a:r>
              <a:rPr lang="el-GR" dirty="0"/>
              <a:t>και βάλαμε </a:t>
            </a:r>
            <a:r>
              <a:rPr lang="en-US" dirty="0"/>
              <a:t>buffers </a:t>
            </a:r>
            <a:r>
              <a:rPr lang="el-GR" dirty="0"/>
              <a:t>και </a:t>
            </a:r>
            <a:r>
              <a:rPr lang="en-US" dirty="0"/>
              <a:t>inverters </a:t>
            </a:r>
            <a:r>
              <a:rPr lang="el-GR" dirty="0"/>
              <a:t>στο </a:t>
            </a:r>
            <a:r>
              <a:rPr lang="en-US" dirty="0"/>
              <a:t>CTS </a:t>
            </a:r>
            <a:r>
              <a:rPr lang="el-GR" dirty="0"/>
              <a:t>για να έχουμε ομοιόμορφο ρολόι</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17</a:t>
            </a:fld>
            <a:endParaRPr lang="en-US" dirty="0"/>
          </a:p>
        </p:txBody>
      </p:sp>
    </p:spTree>
    <p:extLst>
      <p:ext uri="{BB962C8B-B14F-4D97-AF65-F5344CB8AC3E}">
        <p14:creationId xmlns:p14="http://schemas.microsoft.com/office/powerpoint/2010/main" val="164479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δεξιά είναι </a:t>
            </a:r>
            <a:r>
              <a:rPr lang="en-US" dirty="0"/>
              <a:t>zoom </a:t>
            </a:r>
            <a:r>
              <a:rPr lang="el-GR" dirty="0"/>
              <a:t>και βάλαμε </a:t>
            </a:r>
            <a:r>
              <a:rPr lang="en-US" dirty="0"/>
              <a:t>buffers </a:t>
            </a:r>
            <a:r>
              <a:rPr lang="el-GR" dirty="0"/>
              <a:t>και </a:t>
            </a:r>
            <a:r>
              <a:rPr lang="en-US" dirty="0"/>
              <a:t>inverters </a:t>
            </a:r>
            <a:r>
              <a:rPr lang="el-GR" dirty="0"/>
              <a:t>στο </a:t>
            </a:r>
            <a:r>
              <a:rPr lang="en-US" dirty="0"/>
              <a:t>CTS </a:t>
            </a:r>
            <a:r>
              <a:rPr lang="el-GR" dirty="0"/>
              <a:t>για να έχουμε ομοιόμορφο ρολόι</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18</a:t>
            </a:fld>
            <a:endParaRPr lang="en-US" dirty="0"/>
          </a:p>
        </p:txBody>
      </p:sp>
    </p:spTree>
    <p:extLst>
      <p:ext uri="{BB962C8B-B14F-4D97-AF65-F5344CB8AC3E}">
        <p14:creationId xmlns:p14="http://schemas.microsoft.com/office/powerpoint/2010/main" val="3347342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14-Jul-23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14-Jul-23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14-Jul-23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14-Jul-23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14-Jul-23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14-Jul-23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14-Jul-23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14-Jul-23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14-Jul-23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14-Jul-23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14-Jul-23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14-Jul-23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14-Jul-23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14-Jul-23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14-Jul-23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14-Jul-23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14-Jul-23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14-Jul-23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4193" y="-14472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err="1"/>
              <a:t>ReEd</a:t>
            </a:r>
            <a:r>
              <a:rPr lang="en-US" dirty="0"/>
              <a:t> Solomon decoder using </a:t>
            </a:r>
            <a:r>
              <a:rPr lang="en-US" dirty="0" err="1"/>
              <a:t>uart</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75864" y="3763960"/>
            <a:ext cx="6857999" cy="953029"/>
          </a:xfrm>
        </p:spPr>
        <p:txBody>
          <a:bodyPr>
            <a:normAutofit/>
          </a:bodyPr>
          <a:lstStyle/>
          <a:p>
            <a:pPr algn="ctr"/>
            <a:r>
              <a:rPr lang="en-US" dirty="0"/>
              <a:t>Giannis </a:t>
            </a:r>
            <a:r>
              <a:rPr lang="en-US" dirty="0" err="1"/>
              <a:t>reinos</a:t>
            </a:r>
            <a:r>
              <a:rPr lang="en-US" dirty="0"/>
              <a:t> | Dimitris </a:t>
            </a:r>
            <a:r>
              <a:rPr lang="en-US" dirty="0" err="1"/>
              <a:t>tsalapatas</a:t>
            </a:r>
            <a:endParaRPr lang="en-US" dirty="0"/>
          </a:p>
        </p:txBody>
      </p:sp>
      <p:sp>
        <p:nvSpPr>
          <p:cNvPr id="4" name="Subtitle 2">
            <a:extLst>
              <a:ext uri="{FF2B5EF4-FFF2-40B4-BE49-F238E27FC236}">
                <a16:creationId xmlns:a16="http://schemas.microsoft.com/office/drawing/2014/main" id="{142FFBED-A55C-4882-AEE0-EAD73A90D32D}"/>
              </a:ext>
            </a:extLst>
          </p:cNvPr>
          <p:cNvSpPr txBox="1">
            <a:spLocks/>
          </p:cNvSpPr>
          <p:nvPr/>
        </p:nvSpPr>
        <p:spPr>
          <a:xfrm>
            <a:off x="9348787" y="6063993"/>
            <a:ext cx="3346229" cy="82787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l-GR" dirty="0">
                <a:solidFill>
                  <a:schemeClr val="tx1"/>
                </a:solidFill>
              </a:rPr>
              <a:t>11</a:t>
            </a:r>
            <a:r>
              <a:rPr lang="en-US" dirty="0">
                <a:solidFill>
                  <a:schemeClr val="tx1"/>
                </a:solidFill>
              </a:rPr>
              <a:t>-0</a:t>
            </a:r>
            <a:r>
              <a:rPr lang="el-GR" dirty="0">
                <a:solidFill>
                  <a:schemeClr val="tx1"/>
                </a:solidFill>
              </a:rPr>
              <a:t>7</a:t>
            </a:r>
            <a:r>
              <a:rPr lang="en-US" dirty="0">
                <a:solidFill>
                  <a:schemeClr val="tx1"/>
                </a:solidFill>
              </a:rPr>
              <a:t>-2023</a:t>
            </a: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General Flow</a:t>
            </a:r>
          </a:p>
        </p:txBody>
      </p:sp>
      <p:sp>
        <p:nvSpPr>
          <p:cNvPr id="3" name="Rectangle 2">
            <a:extLst>
              <a:ext uri="{FF2B5EF4-FFF2-40B4-BE49-F238E27FC236}">
                <a16:creationId xmlns:a16="http://schemas.microsoft.com/office/drawing/2014/main" id="{69207440-22FC-54A3-7923-E8E264A361C9}"/>
              </a:ext>
            </a:extLst>
          </p:cNvPr>
          <p:cNvSpPr/>
          <p:nvPr/>
        </p:nvSpPr>
        <p:spPr>
          <a:xfrm>
            <a:off x="2358979" y="3277068"/>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RTL</a:t>
            </a:r>
          </a:p>
        </p:txBody>
      </p:sp>
      <p:cxnSp>
        <p:nvCxnSpPr>
          <p:cNvPr id="7" name="Straight Arrow Connector 6">
            <a:extLst>
              <a:ext uri="{FF2B5EF4-FFF2-40B4-BE49-F238E27FC236}">
                <a16:creationId xmlns:a16="http://schemas.microsoft.com/office/drawing/2014/main" id="{467DEB89-1EAF-43CA-2EAE-F3317D626129}"/>
              </a:ext>
            </a:extLst>
          </p:cNvPr>
          <p:cNvCxnSpPr>
            <a:cxnSpLocks/>
            <a:stCxn id="3" idx="3"/>
          </p:cNvCxnSpPr>
          <p:nvPr/>
        </p:nvCxnSpPr>
        <p:spPr>
          <a:xfrm>
            <a:off x="4173492" y="3877233"/>
            <a:ext cx="1271587" cy="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0EAC505-8E76-3D07-97DB-77C52FA93685}"/>
              </a:ext>
            </a:extLst>
          </p:cNvPr>
          <p:cNvSpPr/>
          <p:nvPr/>
        </p:nvSpPr>
        <p:spPr>
          <a:xfrm>
            <a:off x="5445079" y="3277067"/>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Synthesis</a:t>
            </a:r>
          </a:p>
          <a:p>
            <a:pPr algn="ctr"/>
            <a:r>
              <a:rPr lang="en-US" dirty="0"/>
              <a:t>(Genus)</a:t>
            </a:r>
          </a:p>
        </p:txBody>
      </p:sp>
      <p:sp>
        <p:nvSpPr>
          <p:cNvPr id="13" name="Oval 12">
            <a:extLst>
              <a:ext uri="{FF2B5EF4-FFF2-40B4-BE49-F238E27FC236}">
                <a16:creationId xmlns:a16="http://schemas.microsoft.com/office/drawing/2014/main" id="{862A1B9C-9144-2C0C-B7D0-D829AB889819}"/>
              </a:ext>
            </a:extLst>
          </p:cNvPr>
          <p:cNvSpPr/>
          <p:nvPr/>
        </p:nvSpPr>
        <p:spPr>
          <a:xfrm>
            <a:off x="5445079" y="1352974"/>
            <a:ext cx="1852193" cy="1022037"/>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Gate-Level</a:t>
            </a:r>
          </a:p>
          <a:p>
            <a:pPr algn="ctr"/>
            <a:r>
              <a:rPr lang="en-US" dirty="0"/>
              <a:t>Design</a:t>
            </a:r>
          </a:p>
        </p:txBody>
      </p:sp>
      <p:cxnSp>
        <p:nvCxnSpPr>
          <p:cNvPr id="14" name="Straight Arrow Connector 13">
            <a:extLst>
              <a:ext uri="{FF2B5EF4-FFF2-40B4-BE49-F238E27FC236}">
                <a16:creationId xmlns:a16="http://schemas.microsoft.com/office/drawing/2014/main" id="{93E98E52-1170-1710-A779-195839D22815}"/>
              </a:ext>
            </a:extLst>
          </p:cNvPr>
          <p:cNvCxnSpPr>
            <a:cxnSpLocks/>
            <a:stCxn id="9" idx="0"/>
            <a:endCxn id="13" idx="4"/>
          </p:cNvCxnSpPr>
          <p:nvPr/>
        </p:nvCxnSpPr>
        <p:spPr>
          <a:xfrm flipV="1">
            <a:off x="6352336" y="2375011"/>
            <a:ext cx="18840" cy="902056"/>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D6390E8-2F64-4961-AEA2-CE3934DD9F52}"/>
              </a:ext>
            </a:extLst>
          </p:cNvPr>
          <p:cNvSpPr/>
          <p:nvPr/>
        </p:nvSpPr>
        <p:spPr>
          <a:xfrm>
            <a:off x="5397979" y="5360423"/>
            <a:ext cx="1861613" cy="1253813"/>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 Delay Format  File(SDF)</a:t>
            </a:r>
          </a:p>
        </p:txBody>
      </p:sp>
      <p:cxnSp>
        <p:nvCxnSpPr>
          <p:cNvPr id="19" name="Straight Arrow Connector 18">
            <a:extLst>
              <a:ext uri="{FF2B5EF4-FFF2-40B4-BE49-F238E27FC236}">
                <a16:creationId xmlns:a16="http://schemas.microsoft.com/office/drawing/2014/main" id="{034DED21-2CB2-2442-8E5B-BA6BE7093AAA}"/>
              </a:ext>
            </a:extLst>
          </p:cNvPr>
          <p:cNvCxnSpPr>
            <a:cxnSpLocks/>
            <a:stCxn id="9" idx="2"/>
            <a:endCxn id="18" idx="0"/>
          </p:cNvCxnSpPr>
          <p:nvPr/>
        </p:nvCxnSpPr>
        <p:spPr>
          <a:xfrm flipH="1">
            <a:off x="6328786" y="4477396"/>
            <a:ext cx="23550" cy="883027"/>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96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Synthesis Process</a:t>
            </a:r>
          </a:p>
        </p:txBody>
      </p:sp>
      <p:sp>
        <p:nvSpPr>
          <p:cNvPr id="10" name="TextBox 9">
            <a:extLst>
              <a:ext uri="{FF2B5EF4-FFF2-40B4-BE49-F238E27FC236}">
                <a16:creationId xmlns:a16="http://schemas.microsoft.com/office/drawing/2014/main" id="{B52D56BE-D997-C713-10FF-E1BF77BD70C9}"/>
              </a:ext>
            </a:extLst>
          </p:cNvPr>
          <p:cNvSpPr txBox="1"/>
          <p:nvPr/>
        </p:nvSpPr>
        <p:spPr>
          <a:xfrm>
            <a:off x="506087" y="1058716"/>
            <a:ext cx="3334870" cy="1200329"/>
          </a:xfrm>
          <a:prstGeom prst="rect">
            <a:avLst/>
          </a:prstGeom>
          <a:noFill/>
        </p:spPr>
        <p:txBody>
          <a:bodyPr wrap="square" rtlCol="0">
            <a:spAutoFit/>
          </a:bodyPr>
          <a:lstStyle/>
          <a:p>
            <a:r>
              <a:rPr lang="en-US" sz="2400" dirty="0">
                <a:solidFill>
                  <a:schemeClr val="bg1"/>
                </a:solidFill>
              </a:rPr>
              <a:t>Top Down Synthesis</a:t>
            </a:r>
          </a:p>
          <a:p>
            <a:endParaRPr lang="en-US" sz="2400" dirty="0">
              <a:solidFill>
                <a:schemeClr val="bg1"/>
              </a:solidFill>
            </a:endParaRPr>
          </a:p>
          <a:p>
            <a:endParaRPr lang="en-US" sz="2400" dirty="0">
              <a:solidFill>
                <a:schemeClr val="bg1"/>
              </a:solidFill>
            </a:endParaRPr>
          </a:p>
        </p:txBody>
      </p:sp>
      <p:graphicFrame>
        <p:nvGraphicFramePr>
          <p:cNvPr id="2" name="Table 3">
            <a:extLst>
              <a:ext uri="{FF2B5EF4-FFF2-40B4-BE49-F238E27FC236}">
                <a16:creationId xmlns:a16="http://schemas.microsoft.com/office/drawing/2014/main" id="{16808836-71BA-3307-8617-DEB07C0049A8}"/>
              </a:ext>
            </a:extLst>
          </p:cNvPr>
          <p:cNvGraphicFramePr>
            <a:graphicFrameLocks noGrp="1"/>
          </p:cNvGraphicFramePr>
          <p:nvPr>
            <p:extLst>
              <p:ext uri="{D42A27DB-BD31-4B8C-83A1-F6EECF244321}">
                <p14:modId xmlns:p14="http://schemas.microsoft.com/office/powerpoint/2010/main" val="3764702504"/>
              </p:ext>
            </p:extLst>
          </p:nvPr>
        </p:nvGraphicFramePr>
        <p:xfrm>
          <a:off x="453231" y="1867759"/>
          <a:ext cx="7149192" cy="1531396"/>
        </p:xfrm>
        <a:graphic>
          <a:graphicData uri="http://schemas.openxmlformats.org/drawingml/2006/table">
            <a:tbl>
              <a:tblPr firstRow="1" bandRow="1">
                <a:tableStyleId>{7DF18680-E054-41AD-8BC1-D1AEF772440D}</a:tableStyleId>
              </a:tblPr>
              <a:tblGrid>
                <a:gridCol w="1191532">
                  <a:extLst>
                    <a:ext uri="{9D8B030D-6E8A-4147-A177-3AD203B41FA5}">
                      <a16:colId xmlns:a16="http://schemas.microsoft.com/office/drawing/2014/main" val="173950438"/>
                    </a:ext>
                  </a:extLst>
                </a:gridCol>
                <a:gridCol w="1191532">
                  <a:extLst>
                    <a:ext uri="{9D8B030D-6E8A-4147-A177-3AD203B41FA5}">
                      <a16:colId xmlns:a16="http://schemas.microsoft.com/office/drawing/2014/main" val="2156459361"/>
                    </a:ext>
                  </a:extLst>
                </a:gridCol>
                <a:gridCol w="1191532">
                  <a:extLst>
                    <a:ext uri="{9D8B030D-6E8A-4147-A177-3AD203B41FA5}">
                      <a16:colId xmlns:a16="http://schemas.microsoft.com/office/drawing/2014/main" val="1173690693"/>
                    </a:ext>
                  </a:extLst>
                </a:gridCol>
                <a:gridCol w="1191532">
                  <a:extLst>
                    <a:ext uri="{9D8B030D-6E8A-4147-A177-3AD203B41FA5}">
                      <a16:colId xmlns:a16="http://schemas.microsoft.com/office/drawing/2014/main" val="658191292"/>
                    </a:ext>
                  </a:extLst>
                </a:gridCol>
                <a:gridCol w="1191532">
                  <a:extLst>
                    <a:ext uri="{9D8B030D-6E8A-4147-A177-3AD203B41FA5}">
                      <a16:colId xmlns:a16="http://schemas.microsoft.com/office/drawing/2014/main" val="2735887104"/>
                    </a:ext>
                  </a:extLst>
                </a:gridCol>
                <a:gridCol w="1191532">
                  <a:extLst>
                    <a:ext uri="{9D8B030D-6E8A-4147-A177-3AD203B41FA5}">
                      <a16:colId xmlns:a16="http://schemas.microsoft.com/office/drawing/2014/main" val="1135373181"/>
                    </a:ext>
                  </a:extLst>
                </a:gridCol>
              </a:tblGrid>
              <a:tr h="370840">
                <a:tc>
                  <a:txBody>
                    <a:bodyPr/>
                    <a:lstStyle/>
                    <a:p>
                      <a:r>
                        <a:rPr lang="en-US" dirty="0"/>
                        <a:t>Clock</a:t>
                      </a:r>
                    </a:p>
                  </a:txBody>
                  <a:tcPr/>
                </a:tc>
                <a:tc>
                  <a:txBody>
                    <a:bodyPr/>
                    <a:lstStyle/>
                    <a:p>
                      <a:r>
                        <a:rPr lang="en-US" dirty="0"/>
                        <a:t>10ns</a:t>
                      </a:r>
                    </a:p>
                  </a:txBody>
                  <a:tcPr/>
                </a:tc>
                <a:tc>
                  <a:txBody>
                    <a:bodyPr/>
                    <a:lstStyle/>
                    <a:p>
                      <a:r>
                        <a:rPr lang="en-US" dirty="0"/>
                        <a:t>8ns</a:t>
                      </a:r>
                    </a:p>
                  </a:txBody>
                  <a:tcPr/>
                </a:tc>
                <a:tc>
                  <a:txBody>
                    <a:bodyPr/>
                    <a:lstStyle/>
                    <a:p>
                      <a:r>
                        <a:rPr lang="en-US" dirty="0"/>
                        <a:t>6ns</a:t>
                      </a:r>
                    </a:p>
                  </a:txBody>
                  <a:tcPr/>
                </a:tc>
                <a:tc>
                  <a:txBody>
                    <a:bodyPr/>
                    <a:lstStyle/>
                    <a:p>
                      <a:r>
                        <a:rPr lang="en-US" dirty="0"/>
                        <a:t>4ns</a:t>
                      </a:r>
                    </a:p>
                  </a:txBody>
                  <a:tcPr>
                    <a:solidFill>
                      <a:schemeClr val="tx2">
                        <a:lumMod val="50000"/>
                      </a:schemeClr>
                    </a:solidFill>
                  </a:tcPr>
                </a:tc>
                <a:tc>
                  <a:txBody>
                    <a:bodyPr/>
                    <a:lstStyle/>
                    <a:p>
                      <a:r>
                        <a:rPr lang="en-US" dirty="0"/>
                        <a:t>2ns</a:t>
                      </a:r>
                    </a:p>
                  </a:txBody>
                  <a:tcPr/>
                </a:tc>
                <a:extLst>
                  <a:ext uri="{0D108BD9-81ED-4DB2-BD59-A6C34878D82A}">
                    <a16:rowId xmlns:a16="http://schemas.microsoft.com/office/drawing/2014/main" val="4168415662"/>
                  </a:ext>
                </a:extLst>
              </a:tr>
              <a:tr h="418876">
                <a:tc>
                  <a:txBody>
                    <a:bodyPr/>
                    <a:lstStyle/>
                    <a:p>
                      <a:r>
                        <a:rPr lang="en-US" b="1" dirty="0"/>
                        <a:t>Area</a:t>
                      </a:r>
                    </a:p>
                  </a:txBody>
                  <a:tcPr/>
                </a:tc>
                <a:tc>
                  <a:txBody>
                    <a:bodyPr/>
                    <a:lstStyle/>
                    <a:p>
                      <a:r>
                        <a:rPr lang="en-US" b="0" dirty="0"/>
                        <a:t>113311</a:t>
                      </a:r>
                    </a:p>
                  </a:txBody>
                  <a:tcPr/>
                </a:tc>
                <a:tc>
                  <a:txBody>
                    <a:bodyPr/>
                    <a:lstStyle/>
                    <a:p>
                      <a:r>
                        <a:rPr lang="en-US" dirty="0"/>
                        <a:t>113280</a:t>
                      </a:r>
                    </a:p>
                  </a:txBody>
                  <a:tcPr/>
                </a:tc>
                <a:tc>
                  <a:txBody>
                    <a:bodyPr/>
                    <a:lstStyle/>
                    <a:p>
                      <a:r>
                        <a:rPr lang="en-US" dirty="0"/>
                        <a:t>122474</a:t>
                      </a:r>
                    </a:p>
                  </a:txBody>
                  <a:tcPr/>
                </a:tc>
                <a:tc>
                  <a:txBody>
                    <a:bodyPr/>
                    <a:lstStyle/>
                    <a:p>
                      <a:r>
                        <a:rPr lang="en-US" dirty="0"/>
                        <a:t>120973</a:t>
                      </a:r>
                    </a:p>
                  </a:txBody>
                  <a:tcPr>
                    <a:solidFill>
                      <a:schemeClr val="tx2">
                        <a:lumMod val="50000"/>
                      </a:schemeClr>
                    </a:solidFill>
                  </a:tcPr>
                </a:tc>
                <a:tc>
                  <a:txBody>
                    <a:bodyPr/>
                    <a:lstStyle/>
                    <a:p>
                      <a:r>
                        <a:rPr lang="en-US" dirty="0"/>
                        <a:t>126467</a:t>
                      </a:r>
                    </a:p>
                  </a:txBody>
                  <a:tcPr/>
                </a:tc>
                <a:extLst>
                  <a:ext uri="{0D108BD9-81ED-4DB2-BD59-A6C34878D82A}">
                    <a16:rowId xmlns:a16="http://schemas.microsoft.com/office/drawing/2014/main" val="227196453"/>
                  </a:ext>
                </a:extLst>
              </a:tr>
              <a:tr h="370840">
                <a:tc>
                  <a:txBody>
                    <a:bodyPr/>
                    <a:lstStyle/>
                    <a:p>
                      <a:r>
                        <a:rPr lang="en-US" b="1" dirty="0"/>
                        <a:t>Power</a:t>
                      </a:r>
                    </a:p>
                  </a:txBody>
                  <a:tcPr/>
                </a:tc>
                <a:tc>
                  <a:txBody>
                    <a:bodyPr/>
                    <a:lstStyle/>
                    <a:p>
                      <a:r>
                        <a:rPr lang="en-US" b="0" dirty="0"/>
                        <a:t>14222513</a:t>
                      </a:r>
                    </a:p>
                  </a:txBody>
                  <a:tcPr/>
                </a:tc>
                <a:tc>
                  <a:txBody>
                    <a:bodyPr/>
                    <a:lstStyle/>
                    <a:p>
                      <a:r>
                        <a:rPr lang="en-US" dirty="0"/>
                        <a:t>16279377</a:t>
                      </a:r>
                    </a:p>
                  </a:txBody>
                  <a:tcPr/>
                </a:tc>
                <a:tc>
                  <a:txBody>
                    <a:bodyPr/>
                    <a:lstStyle/>
                    <a:p>
                      <a:r>
                        <a:rPr lang="en-US" dirty="0"/>
                        <a:t>22475146</a:t>
                      </a:r>
                    </a:p>
                  </a:txBody>
                  <a:tcPr/>
                </a:tc>
                <a:tc>
                  <a:txBody>
                    <a:bodyPr/>
                    <a:lstStyle/>
                    <a:p>
                      <a:r>
                        <a:rPr lang="en-US" dirty="0"/>
                        <a:t>32177966</a:t>
                      </a:r>
                    </a:p>
                  </a:txBody>
                  <a:tcPr>
                    <a:solidFill>
                      <a:schemeClr val="tx2">
                        <a:lumMod val="50000"/>
                      </a:schemeClr>
                    </a:solidFill>
                  </a:tcPr>
                </a:tc>
                <a:tc>
                  <a:txBody>
                    <a:bodyPr/>
                    <a:lstStyle/>
                    <a:p>
                      <a:r>
                        <a:rPr lang="en-US" dirty="0"/>
                        <a:t>63412343</a:t>
                      </a:r>
                    </a:p>
                  </a:txBody>
                  <a:tcPr/>
                </a:tc>
                <a:extLst>
                  <a:ext uri="{0D108BD9-81ED-4DB2-BD59-A6C34878D82A}">
                    <a16:rowId xmlns:a16="http://schemas.microsoft.com/office/drawing/2014/main" val="2435551394"/>
                  </a:ext>
                </a:extLst>
              </a:tr>
              <a:tr h="370840">
                <a:tc>
                  <a:txBody>
                    <a:bodyPr/>
                    <a:lstStyle/>
                    <a:p>
                      <a:r>
                        <a:rPr lang="en-US" b="1" dirty="0"/>
                        <a:t>Slack</a:t>
                      </a:r>
                    </a:p>
                  </a:txBody>
                  <a:tcPr/>
                </a:tc>
                <a:tc>
                  <a:txBody>
                    <a:bodyPr/>
                    <a:lstStyle/>
                    <a:p>
                      <a:r>
                        <a:rPr lang="en-US" b="0" dirty="0"/>
                        <a:t>7543</a:t>
                      </a:r>
                    </a:p>
                  </a:txBody>
                  <a:tcPr/>
                </a:tc>
                <a:tc>
                  <a:txBody>
                    <a:bodyPr/>
                    <a:lstStyle/>
                    <a:p>
                      <a:r>
                        <a:rPr lang="en-US" dirty="0"/>
                        <a:t>5688</a:t>
                      </a:r>
                    </a:p>
                  </a:txBody>
                  <a:tcPr/>
                </a:tc>
                <a:tc>
                  <a:txBody>
                    <a:bodyPr/>
                    <a:lstStyle/>
                    <a:p>
                      <a:r>
                        <a:rPr lang="en-US" dirty="0"/>
                        <a:t>3447</a:t>
                      </a:r>
                    </a:p>
                  </a:txBody>
                  <a:tcPr/>
                </a:tc>
                <a:tc>
                  <a:txBody>
                    <a:bodyPr/>
                    <a:lstStyle/>
                    <a:p>
                      <a:r>
                        <a:rPr lang="en-US" dirty="0"/>
                        <a:t>1472</a:t>
                      </a:r>
                    </a:p>
                  </a:txBody>
                  <a:tcPr>
                    <a:solidFill>
                      <a:schemeClr val="tx2">
                        <a:lumMod val="50000"/>
                      </a:schemeClr>
                    </a:solidFill>
                  </a:tcPr>
                </a:tc>
                <a:tc>
                  <a:txBody>
                    <a:bodyPr/>
                    <a:lstStyle/>
                    <a:p>
                      <a:r>
                        <a:rPr lang="en-US" dirty="0"/>
                        <a:t>12</a:t>
                      </a:r>
                    </a:p>
                  </a:txBody>
                  <a:tcPr/>
                </a:tc>
                <a:extLst>
                  <a:ext uri="{0D108BD9-81ED-4DB2-BD59-A6C34878D82A}">
                    <a16:rowId xmlns:a16="http://schemas.microsoft.com/office/drawing/2014/main" val="1411462297"/>
                  </a:ext>
                </a:extLst>
              </a:tr>
            </a:tbl>
          </a:graphicData>
        </a:graphic>
      </p:graphicFrame>
      <p:sp>
        <p:nvSpPr>
          <p:cNvPr id="4" name="TextBox 3">
            <a:extLst>
              <a:ext uri="{FF2B5EF4-FFF2-40B4-BE49-F238E27FC236}">
                <a16:creationId xmlns:a16="http://schemas.microsoft.com/office/drawing/2014/main" id="{4DBA9AB5-B61B-F882-92FB-DC9D068138A7}"/>
              </a:ext>
            </a:extLst>
          </p:cNvPr>
          <p:cNvSpPr txBox="1"/>
          <p:nvPr/>
        </p:nvSpPr>
        <p:spPr>
          <a:xfrm>
            <a:off x="8120575" y="1892430"/>
            <a:ext cx="3610658" cy="1938992"/>
          </a:xfrm>
          <a:prstGeom prst="rect">
            <a:avLst/>
          </a:prstGeom>
          <a:noFill/>
        </p:spPr>
        <p:txBody>
          <a:bodyPr wrap="square" rtlCol="0">
            <a:spAutoFit/>
          </a:bodyPr>
          <a:lstStyle/>
          <a:p>
            <a:pPr algn="ctr"/>
            <a:r>
              <a:rPr lang="en-US" sz="2400" dirty="0">
                <a:solidFill>
                  <a:schemeClr val="bg1"/>
                </a:solidFill>
              </a:rPr>
              <a:t>Based on these results, we concluded on the design with 4ns Period</a:t>
            </a:r>
          </a:p>
          <a:p>
            <a:endParaRPr lang="en-US" sz="2400" dirty="0">
              <a:solidFill>
                <a:schemeClr val="bg1"/>
              </a:solidFill>
            </a:endParaRPr>
          </a:p>
          <a:p>
            <a:endParaRPr lang="en-US" sz="2400" dirty="0">
              <a:solidFill>
                <a:schemeClr val="bg1"/>
              </a:solidFill>
            </a:endParaRPr>
          </a:p>
        </p:txBody>
      </p:sp>
      <p:pic>
        <p:nvPicPr>
          <p:cNvPr id="6" name="Picture 5" descr="A graph with a red line&#10;&#10;Description automatically generated">
            <a:extLst>
              <a:ext uri="{FF2B5EF4-FFF2-40B4-BE49-F238E27FC236}">
                <a16:creationId xmlns:a16="http://schemas.microsoft.com/office/drawing/2014/main" id="{7E5EEC7B-EDA7-109B-29D9-F1FAEF622E33}"/>
              </a:ext>
            </a:extLst>
          </p:cNvPr>
          <p:cNvPicPr>
            <a:picLocks noChangeAspect="1"/>
          </p:cNvPicPr>
          <p:nvPr/>
        </p:nvPicPr>
        <p:blipFill>
          <a:blip r:embed="rId2"/>
          <a:stretch>
            <a:fillRect/>
          </a:stretch>
        </p:blipFill>
        <p:spPr>
          <a:xfrm>
            <a:off x="4239479" y="3917147"/>
            <a:ext cx="4713782" cy="2746553"/>
          </a:xfrm>
          <a:prstGeom prst="rect">
            <a:avLst/>
          </a:prstGeom>
        </p:spPr>
      </p:pic>
    </p:spTree>
    <p:extLst>
      <p:ext uri="{BB962C8B-B14F-4D97-AF65-F5344CB8AC3E}">
        <p14:creationId xmlns:p14="http://schemas.microsoft.com/office/powerpoint/2010/main" val="1060993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General Flow</a:t>
            </a:r>
          </a:p>
        </p:txBody>
      </p:sp>
      <p:sp>
        <p:nvSpPr>
          <p:cNvPr id="3" name="Rectangle 2">
            <a:extLst>
              <a:ext uri="{FF2B5EF4-FFF2-40B4-BE49-F238E27FC236}">
                <a16:creationId xmlns:a16="http://schemas.microsoft.com/office/drawing/2014/main" id="{69207440-22FC-54A3-7923-E8E264A361C9}"/>
              </a:ext>
            </a:extLst>
          </p:cNvPr>
          <p:cNvSpPr/>
          <p:nvPr/>
        </p:nvSpPr>
        <p:spPr>
          <a:xfrm>
            <a:off x="852909" y="3268104"/>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RTL</a:t>
            </a:r>
          </a:p>
        </p:txBody>
      </p:sp>
      <p:cxnSp>
        <p:nvCxnSpPr>
          <p:cNvPr id="7" name="Straight Arrow Connector 6">
            <a:extLst>
              <a:ext uri="{FF2B5EF4-FFF2-40B4-BE49-F238E27FC236}">
                <a16:creationId xmlns:a16="http://schemas.microsoft.com/office/drawing/2014/main" id="{467DEB89-1EAF-43CA-2EAE-F3317D626129}"/>
              </a:ext>
            </a:extLst>
          </p:cNvPr>
          <p:cNvCxnSpPr>
            <a:cxnSpLocks/>
            <a:stCxn id="3" idx="3"/>
          </p:cNvCxnSpPr>
          <p:nvPr/>
        </p:nvCxnSpPr>
        <p:spPr>
          <a:xfrm>
            <a:off x="2667422" y="3868269"/>
            <a:ext cx="1271587" cy="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0EAC505-8E76-3D07-97DB-77C52FA93685}"/>
              </a:ext>
            </a:extLst>
          </p:cNvPr>
          <p:cNvSpPr/>
          <p:nvPr/>
        </p:nvSpPr>
        <p:spPr>
          <a:xfrm>
            <a:off x="3939009" y="3268103"/>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Synthesis</a:t>
            </a:r>
          </a:p>
          <a:p>
            <a:pPr algn="ctr"/>
            <a:r>
              <a:rPr lang="en-US" dirty="0"/>
              <a:t>(Genus)</a:t>
            </a:r>
          </a:p>
        </p:txBody>
      </p:sp>
      <p:sp>
        <p:nvSpPr>
          <p:cNvPr id="13" name="Oval 12">
            <a:extLst>
              <a:ext uri="{FF2B5EF4-FFF2-40B4-BE49-F238E27FC236}">
                <a16:creationId xmlns:a16="http://schemas.microsoft.com/office/drawing/2014/main" id="{862A1B9C-9144-2C0C-B7D0-D829AB889819}"/>
              </a:ext>
            </a:extLst>
          </p:cNvPr>
          <p:cNvSpPr/>
          <p:nvPr/>
        </p:nvSpPr>
        <p:spPr>
          <a:xfrm>
            <a:off x="3939009" y="1344010"/>
            <a:ext cx="1852193" cy="1022037"/>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Gate-Level</a:t>
            </a:r>
          </a:p>
          <a:p>
            <a:pPr algn="ctr"/>
            <a:r>
              <a:rPr lang="en-US" dirty="0"/>
              <a:t>Design</a:t>
            </a:r>
          </a:p>
        </p:txBody>
      </p:sp>
      <p:cxnSp>
        <p:nvCxnSpPr>
          <p:cNvPr id="14" name="Straight Arrow Connector 13">
            <a:extLst>
              <a:ext uri="{FF2B5EF4-FFF2-40B4-BE49-F238E27FC236}">
                <a16:creationId xmlns:a16="http://schemas.microsoft.com/office/drawing/2014/main" id="{93E98E52-1170-1710-A779-195839D22815}"/>
              </a:ext>
            </a:extLst>
          </p:cNvPr>
          <p:cNvCxnSpPr>
            <a:cxnSpLocks/>
            <a:stCxn id="9" idx="0"/>
            <a:endCxn id="13" idx="4"/>
          </p:cNvCxnSpPr>
          <p:nvPr/>
        </p:nvCxnSpPr>
        <p:spPr>
          <a:xfrm flipV="1">
            <a:off x="4846266" y="2366047"/>
            <a:ext cx="18840" cy="902056"/>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D6390E8-2F64-4961-AEA2-CE3934DD9F52}"/>
              </a:ext>
            </a:extLst>
          </p:cNvPr>
          <p:cNvSpPr/>
          <p:nvPr/>
        </p:nvSpPr>
        <p:spPr>
          <a:xfrm>
            <a:off x="3891909" y="5351459"/>
            <a:ext cx="1861613" cy="1253813"/>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 Delay Format  File(SDF)</a:t>
            </a:r>
          </a:p>
        </p:txBody>
      </p:sp>
      <p:cxnSp>
        <p:nvCxnSpPr>
          <p:cNvPr id="19" name="Straight Arrow Connector 18">
            <a:extLst>
              <a:ext uri="{FF2B5EF4-FFF2-40B4-BE49-F238E27FC236}">
                <a16:creationId xmlns:a16="http://schemas.microsoft.com/office/drawing/2014/main" id="{034DED21-2CB2-2442-8E5B-BA6BE7093AAA}"/>
              </a:ext>
            </a:extLst>
          </p:cNvPr>
          <p:cNvCxnSpPr>
            <a:cxnSpLocks/>
            <a:stCxn id="9" idx="2"/>
            <a:endCxn id="18" idx="0"/>
          </p:cNvCxnSpPr>
          <p:nvPr/>
        </p:nvCxnSpPr>
        <p:spPr>
          <a:xfrm flipH="1">
            <a:off x="4822716" y="4468432"/>
            <a:ext cx="23550" cy="883027"/>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BAB0C62-5801-A949-0D15-B79187CE85D4}"/>
              </a:ext>
            </a:extLst>
          </p:cNvPr>
          <p:cNvCxnSpPr>
            <a:cxnSpLocks/>
            <a:stCxn id="9" idx="3"/>
          </p:cNvCxnSpPr>
          <p:nvPr/>
        </p:nvCxnSpPr>
        <p:spPr>
          <a:xfrm>
            <a:off x="5753522" y="3868268"/>
            <a:ext cx="1309267" cy="1"/>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EED485F-3EE6-81E3-CEC7-5D1BEDB9D383}"/>
              </a:ext>
            </a:extLst>
          </p:cNvPr>
          <p:cNvSpPr/>
          <p:nvPr/>
        </p:nvSpPr>
        <p:spPr>
          <a:xfrm>
            <a:off x="7062789" y="3307231"/>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Post-Synthesis</a:t>
            </a:r>
          </a:p>
          <a:p>
            <a:pPr algn="ctr"/>
            <a:r>
              <a:rPr lang="en-US" dirty="0"/>
              <a:t>Simulation</a:t>
            </a:r>
          </a:p>
        </p:txBody>
      </p:sp>
    </p:spTree>
    <p:extLst>
      <p:ext uri="{BB962C8B-B14F-4D97-AF65-F5344CB8AC3E}">
        <p14:creationId xmlns:p14="http://schemas.microsoft.com/office/powerpoint/2010/main" val="159522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Post-Synthesis Simulation</a:t>
            </a:r>
          </a:p>
        </p:txBody>
      </p:sp>
      <p:sp>
        <p:nvSpPr>
          <p:cNvPr id="4" name="TextBox 3">
            <a:extLst>
              <a:ext uri="{FF2B5EF4-FFF2-40B4-BE49-F238E27FC236}">
                <a16:creationId xmlns:a16="http://schemas.microsoft.com/office/drawing/2014/main" id="{4DBA9AB5-B61B-F882-92FB-DC9D068138A7}"/>
              </a:ext>
            </a:extLst>
          </p:cNvPr>
          <p:cNvSpPr txBox="1"/>
          <p:nvPr/>
        </p:nvSpPr>
        <p:spPr>
          <a:xfrm>
            <a:off x="723042" y="1397929"/>
            <a:ext cx="11095522" cy="1938992"/>
          </a:xfrm>
          <a:prstGeom prst="rect">
            <a:avLst/>
          </a:prstGeom>
          <a:noFill/>
        </p:spPr>
        <p:txBody>
          <a:bodyPr wrap="square" rtlCol="0">
            <a:spAutoFit/>
          </a:bodyPr>
          <a:lstStyle/>
          <a:p>
            <a:r>
              <a:rPr lang="en-US" sz="2400" dirty="0">
                <a:solidFill>
                  <a:schemeClr val="bg1"/>
                </a:solidFill>
              </a:rPr>
              <a:t>We were supposed to use the Gate-Level design and the SDF file on Incisive to validate the functionality of the design. Although, due to the size of our design it was impossible to simulate it on Incisive, so we used the best alternative which is Icarus</a:t>
            </a:r>
          </a:p>
          <a:p>
            <a:endParaRPr lang="en-US" sz="2400" dirty="0">
              <a:solidFill>
                <a:schemeClr val="bg1"/>
              </a:solidFill>
            </a:endParaRPr>
          </a:p>
          <a:p>
            <a:endParaRPr lang="en-US" sz="2400" dirty="0">
              <a:solidFill>
                <a:schemeClr val="bg1"/>
              </a:solidFill>
            </a:endParaRPr>
          </a:p>
        </p:txBody>
      </p:sp>
      <p:pic>
        <p:nvPicPr>
          <p:cNvPr id="3" name="Picture 2">
            <a:extLst>
              <a:ext uri="{FF2B5EF4-FFF2-40B4-BE49-F238E27FC236}">
                <a16:creationId xmlns:a16="http://schemas.microsoft.com/office/drawing/2014/main" id="{E7BA40F7-0530-79F9-4B54-6329FB9ECCC7}"/>
              </a:ext>
            </a:extLst>
          </p:cNvPr>
          <p:cNvPicPr>
            <a:picLocks noChangeAspect="1"/>
          </p:cNvPicPr>
          <p:nvPr/>
        </p:nvPicPr>
        <p:blipFill>
          <a:blip r:embed="rId3"/>
          <a:stretch>
            <a:fillRect/>
          </a:stretch>
        </p:blipFill>
        <p:spPr>
          <a:xfrm>
            <a:off x="919985" y="3457575"/>
            <a:ext cx="10107697" cy="1346480"/>
          </a:xfrm>
          <a:prstGeom prst="rect">
            <a:avLst/>
          </a:prstGeom>
        </p:spPr>
      </p:pic>
    </p:spTree>
    <p:extLst>
      <p:ext uri="{BB962C8B-B14F-4D97-AF65-F5344CB8AC3E}">
        <p14:creationId xmlns:p14="http://schemas.microsoft.com/office/powerpoint/2010/main" val="2310435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General Flow</a:t>
            </a:r>
          </a:p>
        </p:txBody>
      </p:sp>
      <p:sp>
        <p:nvSpPr>
          <p:cNvPr id="3" name="Rectangle 2">
            <a:extLst>
              <a:ext uri="{FF2B5EF4-FFF2-40B4-BE49-F238E27FC236}">
                <a16:creationId xmlns:a16="http://schemas.microsoft.com/office/drawing/2014/main" id="{69207440-22FC-54A3-7923-E8E264A361C9}"/>
              </a:ext>
            </a:extLst>
          </p:cNvPr>
          <p:cNvSpPr/>
          <p:nvPr/>
        </p:nvSpPr>
        <p:spPr>
          <a:xfrm>
            <a:off x="446509" y="3268104"/>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RTL</a:t>
            </a:r>
          </a:p>
        </p:txBody>
      </p:sp>
      <p:cxnSp>
        <p:nvCxnSpPr>
          <p:cNvPr id="7" name="Straight Arrow Connector 6">
            <a:extLst>
              <a:ext uri="{FF2B5EF4-FFF2-40B4-BE49-F238E27FC236}">
                <a16:creationId xmlns:a16="http://schemas.microsoft.com/office/drawing/2014/main" id="{467DEB89-1EAF-43CA-2EAE-F3317D626129}"/>
              </a:ext>
            </a:extLst>
          </p:cNvPr>
          <p:cNvCxnSpPr>
            <a:cxnSpLocks/>
            <a:stCxn id="3" idx="3"/>
          </p:cNvCxnSpPr>
          <p:nvPr/>
        </p:nvCxnSpPr>
        <p:spPr>
          <a:xfrm>
            <a:off x="2261022" y="3868269"/>
            <a:ext cx="1271587" cy="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0EAC505-8E76-3D07-97DB-77C52FA93685}"/>
              </a:ext>
            </a:extLst>
          </p:cNvPr>
          <p:cNvSpPr/>
          <p:nvPr/>
        </p:nvSpPr>
        <p:spPr>
          <a:xfrm>
            <a:off x="3532609" y="3268103"/>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Synthesis</a:t>
            </a:r>
          </a:p>
          <a:p>
            <a:pPr algn="ctr"/>
            <a:r>
              <a:rPr lang="en-US" dirty="0"/>
              <a:t>(Genus)</a:t>
            </a:r>
          </a:p>
        </p:txBody>
      </p:sp>
      <p:sp>
        <p:nvSpPr>
          <p:cNvPr id="13" name="Oval 12">
            <a:extLst>
              <a:ext uri="{FF2B5EF4-FFF2-40B4-BE49-F238E27FC236}">
                <a16:creationId xmlns:a16="http://schemas.microsoft.com/office/drawing/2014/main" id="{862A1B9C-9144-2C0C-B7D0-D829AB889819}"/>
              </a:ext>
            </a:extLst>
          </p:cNvPr>
          <p:cNvSpPr/>
          <p:nvPr/>
        </p:nvSpPr>
        <p:spPr>
          <a:xfrm>
            <a:off x="3532609" y="1361385"/>
            <a:ext cx="1852193" cy="1022037"/>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Gate-Level</a:t>
            </a:r>
          </a:p>
          <a:p>
            <a:pPr algn="ctr"/>
            <a:r>
              <a:rPr lang="en-US" dirty="0"/>
              <a:t>Design</a:t>
            </a:r>
          </a:p>
        </p:txBody>
      </p:sp>
      <p:cxnSp>
        <p:nvCxnSpPr>
          <p:cNvPr id="14" name="Straight Arrow Connector 13">
            <a:extLst>
              <a:ext uri="{FF2B5EF4-FFF2-40B4-BE49-F238E27FC236}">
                <a16:creationId xmlns:a16="http://schemas.microsoft.com/office/drawing/2014/main" id="{93E98E52-1170-1710-A779-195839D22815}"/>
              </a:ext>
            </a:extLst>
          </p:cNvPr>
          <p:cNvCxnSpPr>
            <a:cxnSpLocks/>
            <a:stCxn id="9" idx="0"/>
            <a:endCxn id="13" idx="4"/>
          </p:cNvCxnSpPr>
          <p:nvPr/>
        </p:nvCxnSpPr>
        <p:spPr>
          <a:xfrm flipV="1">
            <a:off x="4439866" y="2383422"/>
            <a:ext cx="18840" cy="884681"/>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D6390E8-2F64-4961-AEA2-CE3934DD9F52}"/>
              </a:ext>
            </a:extLst>
          </p:cNvPr>
          <p:cNvSpPr/>
          <p:nvPr/>
        </p:nvSpPr>
        <p:spPr>
          <a:xfrm>
            <a:off x="3485509" y="5351459"/>
            <a:ext cx="1861613" cy="1253813"/>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 Delay Format  File(SDF)</a:t>
            </a:r>
          </a:p>
        </p:txBody>
      </p:sp>
      <p:cxnSp>
        <p:nvCxnSpPr>
          <p:cNvPr id="19" name="Straight Arrow Connector 18">
            <a:extLst>
              <a:ext uri="{FF2B5EF4-FFF2-40B4-BE49-F238E27FC236}">
                <a16:creationId xmlns:a16="http://schemas.microsoft.com/office/drawing/2014/main" id="{034DED21-2CB2-2442-8E5B-BA6BE7093AAA}"/>
              </a:ext>
            </a:extLst>
          </p:cNvPr>
          <p:cNvCxnSpPr>
            <a:cxnSpLocks/>
            <a:stCxn id="9" idx="2"/>
            <a:endCxn id="18" idx="0"/>
          </p:cNvCxnSpPr>
          <p:nvPr/>
        </p:nvCxnSpPr>
        <p:spPr>
          <a:xfrm flipH="1">
            <a:off x="4416316" y="4468432"/>
            <a:ext cx="23550" cy="883027"/>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BAB0C62-5801-A949-0D15-B79187CE85D4}"/>
              </a:ext>
            </a:extLst>
          </p:cNvPr>
          <p:cNvCxnSpPr>
            <a:cxnSpLocks/>
            <a:stCxn id="9" idx="3"/>
          </p:cNvCxnSpPr>
          <p:nvPr/>
        </p:nvCxnSpPr>
        <p:spPr>
          <a:xfrm>
            <a:off x="5347122" y="3868268"/>
            <a:ext cx="1309267" cy="1"/>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EED485F-3EE6-81E3-CEC7-5D1BEDB9D383}"/>
              </a:ext>
            </a:extLst>
          </p:cNvPr>
          <p:cNvSpPr/>
          <p:nvPr/>
        </p:nvSpPr>
        <p:spPr>
          <a:xfrm>
            <a:off x="6656389" y="3268103"/>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Post-Synthesis</a:t>
            </a:r>
          </a:p>
          <a:p>
            <a:pPr algn="ctr"/>
            <a:r>
              <a:rPr lang="en-US" dirty="0"/>
              <a:t>Simulation</a:t>
            </a:r>
          </a:p>
        </p:txBody>
      </p:sp>
      <p:cxnSp>
        <p:nvCxnSpPr>
          <p:cNvPr id="4" name="Straight Arrow Connector 3">
            <a:extLst>
              <a:ext uri="{FF2B5EF4-FFF2-40B4-BE49-F238E27FC236}">
                <a16:creationId xmlns:a16="http://schemas.microsoft.com/office/drawing/2014/main" id="{BC607AD9-45D9-A337-35B9-EC61408D7177}"/>
              </a:ext>
            </a:extLst>
          </p:cNvPr>
          <p:cNvCxnSpPr>
            <a:cxnSpLocks/>
          </p:cNvCxnSpPr>
          <p:nvPr/>
        </p:nvCxnSpPr>
        <p:spPr>
          <a:xfrm>
            <a:off x="8470902" y="3868267"/>
            <a:ext cx="1309267" cy="1"/>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4927ED1-2FEB-CC77-36B9-912A16609289}"/>
              </a:ext>
            </a:extLst>
          </p:cNvPr>
          <p:cNvSpPr/>
          <p:nvPr/>
        </p:nvSpPr>
        <p:spPr>
          <a:xfrm>
            <a:off x="9780169" y="3268102"/>
            <a:ext cx="1814513" cy="120032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Place and Route</a:t>
            </a:r>
          </a:p>
        </p:txBody>
      </p:sp>
      <p:cxnSp>
        <p:nvCxnSpPr>
          <p:cNvPr id="11" name="Straight Arrow Connector 10">
            <a:extLst>
              <a:ext uri="{FF2B5EF4-FFF2-40B4-BE49-F238E27FC236}">
                <a16:creationId xmlns:a16="http://schemas.microsoft.com/office/drawing/2014/main" id="{85C45EC2-04F4-C44F-B9FB-1C6F7136AD5B}"/>
              </a:ext>
            </a:extLst>
          </p:cNvPr>
          <p:cNvCxnSpPr>
            <a:cxnSpLocks/>
            <a:stCxn id="10" idx="0"/>
          </p:cNvCxnSpPr>
          <p:nvPr/>
        </p:nvCxnSpPr>
        <p:spPr>
          <a:xfrm flipV="1">
            <a:off x="10687426" y="2366047"/>
            <a:ext cx="0" cy="902055"/>
          </a:xfrm>
          <a:prstGeom prst="straightConnector1">
            <a:avLst/>
          </a:prstGeom>
          <a:ln w="635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9D08158-2068-7210-DEB6-7B2792B39B52}"/>
              </a:ext>
            </a:extLst>
          </p:cNvPr>
          <p:cNvSpPr/>
          <p:nvPr/>
        </p:nvSpPr>
        <p:spPr>
          <a:xfrm>
            <a:off x="9402650" y="1183093"/>
            <a:ext cx="2382950" cy="1200329"/>
          </a:xfrm>
          <a:prstGeom prst="ellipse">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 Parasitic Exchange Format (SPEF)</a:t>
            </a:r>
          </a:p>
        </p:txBody>
      </p:sp>
    </p:spTree>
    <p:extLst>
      <p:ext uri="{BB962C8B-B14F-4D97-AF65-F5344CB8AC3E}">
        <p14:creationId xmlns:p14="http://schemas.microsoft.com/office/powerpoint/2010/main" val="244195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1627553" y="154252"/>
            <a:ext cx="8274904" cy="584775"/>
          </a:xfrm>
          <a:prstGeom prst="rect">
            <a:avLst/>
          </a:prstGeom>
          <a:noFill/>
        </p:spPr>
        <p:txBody>
          <a:bodyPr wrap="square" rtlCol="0">
            <a:spAutoFit/>
          </a:bodyPr>
          <a:lstStyle/>
          <a:p>
            <a:pPr algn="ctr"/>
            <a:r>
              <a:rPr lang="en-US" sz="3200" b="1" u="sng" dirty="0" err="1">
                <a:solidFill>
                  <a:schemeClr val="bg1"/>
                </a:solidFill>
                <a:latin typeface="Adobe Hebrew" panose="02040503050201020203" pitchFamily="18" charset="-79"/>
                <a:cs typeface="Adobe Hebrew" panose="02040503050201020203" pitchFamily="18" charset="-79"/>
              </a:rPr>
              <a:t>FloorPlan</a:t>
            </a:r>
            <a:endParaRPr lang="en-US" sz="3200" b="1" u="sng" dirty="0">
              <a:solidFill>
                <a:schemeClr val="bg1"/>
              </a:solidFill>
              <a:latin typeface="Adobe Hebrew" panose="02040503050201020203" pitchFamily="18" charset="-79"/>
              <a:cs typeface="Adobe Hebrew" panose="02040503050201020203" pitchFamily="18" charset="-79"/>
            </a:endParaRPr>
          </a:p>
        </p:txBody>
      </p:sp>
      <p:sp>
        <p:nvSpPr>
          <p:cNvPr id="4" name="TextBox 3">
            <a:extLst>
              <a:ext uri="{FF2B5EF4-FFF2-40B4-BE49-F238E27FC236}">
                <a16:creationId xmlns:a16="http://schemas.microsoft.com/office/drawing/2014/main" id="{4DBA9AB5-B61B-F882-92FB-DC9D068138A7}"/>
              </a:ext>
            </a:extLst>
          </p:cNvPr>
          <p:cNvSpPr txBox="1"/>
          <p:nvPr/>
        </p:nvSpPr>
        <p:spPr>
          <a:xfrm>
            <a:off x="506086" y="1952474"/>
            <a:ext cx="5258919" cy="2677656"/>
          </a:xfrm>
          <a:prstGeom prst="rect">
            <a:avLst/>
          </a:prstGeom>
          <a:noFill/>
        </p:spPr>
        <p:txBody>
          <a:bodyPr wrap="square" rtlCol="0">
            <a:spAutoFit/>
          </a:bodyPr>
          <a:lstStyle/>
          <a:p>
            <a:r>
              <a:rPr lang="en-US" sz="2400" dirty="0">
                <a:solidFill>
                  <a:schemeClr val="bg1"/>
                </a:solidFill>
              </a:rPr>
              <a:t>Firstly, we tried core utilization 0.6 to 0.8 but the design had negative slack on Timing Report, so we decide to change the dimensions from 380x380 to 450x450 and core utilization 0.6</a:t>
            </a:r>
          </a:p>
          <a:p>
            <a:endParaRPr lang="en-US" sz="2400" dirty="0">
              <a:solidFill>
                <a:schemeClr val="bg1"/>
              </a:solidFill>
            </a:endParaRPr>
          </a:p>
          <a:p>
            <a:endParaRPr lang="en-US" sz="2400" dirty="0">
              <a:solidFill>
                <a:schemeClr val="bg1"/>
              </a:solidFill>
            </a:endParaRPr>
          </a:p>
        </p:txBody>
      </p:sp>
      <p:pic>
        <p:nvPicPr>
          <p:cNvPr id="3" name="Picture 2" descr="A screenshot of a computer&#10;&#10;Description automatically generated">
            <a:extLst>
              <a:ext uri="{FF2B5EF4-FFF2-40B4-BE49-F238E27FC236}">
                <a16:creationId xmlns:a16="http://schemas.microsoft.com/office/drawing/2014/main" id="{1F1C0117-3BF7-1361-56B7-D712637691A4}"/>
              </a:ext>
            </a:extLst>
          </p:cNvPr>
          <p:cNvPicPr>
            <a:picLocks noChangeAspect="1"/>
          </p:cNvPicPr>
          <p:nvPr/>
        </p:nvPicPr>
        <p:blipFill>
          <a:blip r:embed="rId2"/>
          <a:stretch>
            <a:fillRect/>
          </a:stretch>
        </p:blipFill>
        <p:spPr>
          <a:xfrm>
            <a:off x="6197600" y="1278278"/>
            <a:ext cx="5621410" cy="4946840"/>
          </a:xfrm>
          <a:prstGeom prst="rect">
            <a:avLst/>
          </a:prstGeom>
        </p:spPr>
      </p:pic>
    </p:spTree>
    <p:extLst>
      <p:ext uri="{BB962C8B-B14F-4D97-AF65-F5344CB8AC3E}">
        <p14:creationId xmlns:p14="http://schemas.microsoft.com/office/powerpoint/2010/main" val="1396562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1952859" y="-46403"/>
            <a:ext cx="8675748" cy="1077218"/>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Power Routing and standard cells Placement</a:t>
            </a:r>
          </a:p>
          <a:p>
            <a:endParaRPr lang="en-US" sz="3200" b="1" u="sng" dirty="0">
              <a:solidFill>
                <a:schemeClr val="bg1"/>
              </a:solidFill>
              <a:latin typeface="Adobe Hebrew" panose="02040503050201020203" pitchFamily="18" charset="-79"/>
              <a:cs typeface="Adobe Hebrew" panose="02040503050201020203" pitchFamily="18" charset="-79"/>
            </a:endParaRPr>
          </a:p>
        </p:txBody>
      </p:sp>
      <p:sp>
        <p:nvSpPr>
          <p:cNvPr id="4" name="TextBox 3">
            <a:extLst>
              <a:ext uri="{FF2B5EF4-FFF2-40B4-BE49-F238E27FC236}">
                <a16:creationId xmlns:a16="http://schemas.microsoft.com/office/drawing/2014/main" id="{4DBA9AB5-B61B-F882-92FB-DC9D068138A7}"/>
              </a:ext>
            </a:extLst>
          </p:cNvPr>
          <p:cNvSpPr txBox="1"/>
          <p:nvPr/>
        </p:nvSpPr>
        <p:spPr>
          <a:xfrm>
            <a:off x="858511" y="809615"/>
            <a:ext cx="10965933" cy="1569660"/>
          </a:xfrm>
          <a:prstGeom prst="rect">
            <a:avLst/>
          </a:prstGeom>
          <a:noFill/>
        </p:spPr>
        <p:txBody>
          <a:bodyPr wrap="square" rtlCol="0">
            <a:spAutoFit/>
          </a:bodyPr>
          <a:lstStyle/>
          <a:p>
            <a:r>
              <a:rPr lang="en-US" sz="2400" dirty="0">
                <a:solidFill>
                  <a:schemeClr val="bg1"/>
                </a:solidFill>
              </a:rPr>
              <a:t>We assigned VDD and VSS on metal 1 and 2 respectively, and we completed the Power Routing. Afterwards, we proceeded to the standard cells Placement</a:t>
            </a:r>
          </a:p>
          <a:p>
            <a:endParaRPr lang="en-US" sz="2400" dirty="0">
              <a:solidFill>
                <a:schemeClr val="bg1"/>
              </a:solidFill>
            </a:endParaRPr>
          </a:p>
          <a:p>
            <a:endParaRPr lang="en-US" sz="2400" dirty="0">
              <a:solidFill>
                <a:schemeClr val="bg1"/>
              </a:solidFill>
            </a:endParaRPr>
          </a:p>
        </p:txBody>
      </p:sp>
      <p:pic>
        <p:nvPicPr>
          <p:cNvPr id="7" name="Picture 6" descr="A blue and yellow lines&#10;&#10;Description automatically generated">
            <a:extLst>
              <a:ext uri="{FF2B5EF4-FFF2-40B4-BE49-F238E27FC236}">
                <a16:creationId xmlns:a16="http://schemas.microsoft.com/office/drawing/2014/main" id="{488079F9-325F-38E0-B4D1-0BCCD50175BA}"/>
              </a:ext>
            </a:extLst>
          </p:cNvPr>
          <p:cNvPicPr>
            <a:picLocks noChangeAspect="1"/>
          </p:cNvPicPr>
          <p:nvPr/>
        </p:nvPicPr>
        <p:blipFill>
          <a:blip r:embed="rId2"/>
          <a:stretch>
            <a:fillRect/>
          </a:stretch>
        </p:blipFill>
        <p:spPr>
          <a:xfrm>
            <a:off x="999004" y="2386027"/>
            <a:ext cx="4266360" cy="4250732"/>
          </a:xfrm>
          <a:prstGeom prst="rect">
            <a:avLst/>
          </a:prstGeom>
        </p:spPr>
      </p:pic>
      <p:cxnSp>
        <p:nvCxnSpPr>
          <p:cNvPr id="11" name="Straight Connector 10">
            <a:extLst>
              <a:ext uri="{FF2B5EF4-FFF2-40B4-BE49-F238E27FC236}">
                <a16:creationId xmlns:a16="http://schemas.microsoft.com/office/drawing/2014/main" id="{2F0CC867-5A76-31C7-1402-A33CB4BCCC18}"/>
              </a:ext>
            </a:extLst>
          </p:cNvPr>
          <p:cNvCxnSpPr>
            <a:cxnSpLocks/>
          </p:cNvCxnSpPr>
          <p:nvPr/>
        </p:nvCxnSpPr>
        <p:spPr>
          <a:xfrm flipV="1">
            <a:off x="6290733" y="2187389"/>
            <a:ext cx="0" cy="4369911"/>
          </a:xfrm>
          <a:prstGeom prst="line">
            <a:avLst/>
          </a:prstGeom>
          <a:ln w="63500" cap="flat" cmpd="sng" algn="ctr">
            <a:solidFill>
              <a:schemeClr val="bg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Picture 15" descr="A screen shot of text&#10;&#10;Description automatically generated">
            <a:extLst>
              <a:ext uri="{FF2B5EF4-FFF2-40B4-BE49-F238E27FC236}">
                <a16:creationId xmlns:a16="http://schemas.microsoft.com/office/drawing/2014/main" id="{DD77E721-B095-2B35-362F-31B2A4815209}"/>
              </a:ext>
            </a:extLst>
          </p:cNvPr>
          <p:cNvPicPr>
            <a:picLocks noChangeAspect="1"/>
          </p:cNvPicPr>
          <p:nvPr/>
        </p:nvPicPr>
        <p:blipFill>
          <a:blip r:embed="rId3"/>
          <a:stretch>
            <a:fillRect/>
          </a:stretch>
        </p:blipFill>
        <p:spPr>
          <a:xfrm>
            <a:off x="7301191" y="2386027"/>
            <a:ext cx="4326067" cy="4257483"/>
          </a:xfrm>
          <a:prstGeom prst="rect">
            <a:avLst/>
          </a:prstGeom>
        </p:spPr>
      </p:pic>
    </p:spTree>
    <p:extLst>
      <p:ext uri="{BB962C8B-B14F-4D97-AF65-F5344CB8AC3E}">
        <p14:creationId xmlns:p14="http://schemas.microsoft.com/office/powerpoint/2010/main" val="1214948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BA9AB5-B61B-F882-92FB-DC9D068138A7}"/>
              </a:ext>
            </a:extLst>
          </p:cNvPr>
          <p:cNvSpPr txBox="1"/>
          <p:nvPr/>
        </p:nvSpPr>
        <p:spPr>
          <a:xfrm>
            <a:off x="858512" y="809615"/>
            <a:ext cx="10768743" cy="1569660"/>
          </a:xfrm>
          <a:prstGeom prst="rect">
            <a:avLst/>
          </a:prstGeom>
          <a:noFill/>
        </p:spPr>
        <p:txBody>
          <a:bodyPr wrap="square" rtlCol="0">
            <a:spAutoFit/>
          </a:bodyPr>
          <a:lstStyle/>
          <a:p>
            <a:r>
              <a:rPr lang="en-US" sz="2400" dirty="0">
                <a:solidFill>
                  <a:schemeClr val="bg1"/>
                </a:solidFill>
              </a:rPr>
              <a:t>We continued the process with Clock Tree Synthesis and Nano-Routing which connects all the data signals, and we get the final view of design below</a:t>
            </a:r>
          </a:p>
          <a:p>
            <a:endParaRPr lang="en-US" sz="2400" dirty="0">
              <a:solidFill>
                <a:schemeClr val="bg1"/>
              </a:solidFill>
            </a:endParaRPr>
          </a:p>
          <a:p>
            <a:endParaRPr lang="en-US" sz="2400" dirty="0">
              <a:solidFill>
                <a:schemeClr val="bg1"/>
              </a:solidFill>
            </a:endParaRPr>
          </a:p>
        </p:txBody>
      </p:sp>
      <p:cxnSp>
        <p:nvCxnSpPr>
          <p:cNvPr id="11" name="Straight Connector 10">
            <a:extLst>
              <a:ext uri="{FF2B5EF4-FFF2-40B4-BE49-F238E27FC236}">
                <a16:creationId xmlns:a16="http://schemas.microsoft.com/office/drawing/2014/main" id="{2F0CC867-5A76-31C7-1402-A33CB4BCCC18}"/>
              </a:ext>
            </a:extLst>
          </p:cNvPr>
          <p:cNvCxnSpPr>
            <a:cxnSpLocks/>
          </p:cNvCxnSpPr>
          <p:nvPr/>
        </p:nvCxnSpPr>
        <p:spPr>
          <a:xfrm flipV="1">
            <a:off x="5754952" y="2273599"/>
            <a:ext cx="0" cy="4369911"/>
          </a:xfrm>
          <a:prstGeom prst="line">
            <a:avLst/>
          </a:prstGeom>
          <a:ln w="63500" cap="flat" cmpd="sng" algn="ctr">
            <a:solidFill>
              <a:schemeClr val="bg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0E55835A-D6B5-4827-774C-B6487EBB23E8}"/>
              </a:ext>
            </a:extLst>
          </p:cNvPr>
          <p:cNvSpPr txBox="1"/>
          <p:nvPr/>
        </p:nvSpPr>
        <p:spPr>
          <a:xfrm>
            <a:off x="1958548" y="118533"/>
            <a:ext cx="8274904" cy="584775"/>
          </a:xfrm>
          <a:prstGeom prst="rect">
            <a:avLst/>
          </a:prstGeom>
          <a:noFill/>
        </p:spPr>
        <p:txBody>
          <a:bodyPr wrap="square" rtlCol="0">
            <a:spAutoFit/>
          </a:bodyPr>
          <a:lstStyle/>
          <a:p>
            <a:pPr algn="ctr"/>
            <a:r>
              <a:rPr lang="en-US" sz="3200" b="1" u="sng" dirty="0">
                <a:solidFill>
                  <a:schemeClr val="bg1"/>
                </a:solidFill>
                <a:latin typeface="Adobe Hebrew" panose="02040503050201020203" pitchFamily="18" charset="-79"/>
                <a:cs typeface="Adobe Hebrew" panose="02040503050201020203" pitchFamily="18" charset="-79"/>
              </a:rPr>
              <a:t>Clock Tree Synthesis and </a:t>
            </a:r>
            <a:r>
              <a:rPr lang="en-US" sz="3200" b="1" u="sng" dirty="0" err="1">
                <a:solidFill>
                  <a:schemeClr val="bg1"/>
                </a:solidFill>
                <a:latin typeface="Adobe Hebrew" panose="02040503050201020203" pitchFamily="18" charset="-79"/>
                <a:cs typeface="Adobe Hebrew" panose="02040503050201020203" pitchFamily="18" charset="-79"/>
              </a:rPr>
              <a:t>NanoRouting</a:t>
            </a:r>
            <a:endParaRPr lang="en-US" sz="3200" b="1" u="sng" dirty="0">
              <a:solidFill>
                <a:schemeClr val="bg1"/>
              </a:solidFill>
              <a:latin typeface="Adobe Hebrew" panose="02040503050201020203" pitchFamily="18" charset="-79"/>
              <a:cs typeface="Adobe Hebrew" panose="02040503050201020203" pitchFamily="18" charset="-79"/>
            </a:endParaRPr>
          </a:p>
        </p:txBody>
      </p:sp>
      <p:pic>
        <p:nvPicPr>
          <p:cNvPr id="6" name="Picture 5" descr="A black background with many colored lines&#10;&#10;Description automatically generated">
            <a:extLst>
              <a:ext uri="{FF2B5EF4-FFF2-40B4-BE49-F238E27FC236}">
                <a16:creationId xmlns:a16="http://schemas.microsoft.com/office/drawing/2014/main" id="{BBA132AB-4829-94D7-227A-23C0F9344E87}"/>
              </a:ext>
            </a:extLst>
          </p:cNvPr>
          <p:cNvPicPr>
            <a:picLocks noChangeAspect="1"/>
          </p:cNvPicPr>
          <p:nvPr/>
        </p:nvPicPr>
        <p:blipFill>
          <a:blip r:embed="rId3"/>
          <a:stretch>
            <a:fillRect/>
          </a:stretch>
        </p:blipFill>
        <p:spPr>
          <a:xfrm>
            <a:off x="6209986" y="3082923"/>
            <a:ext cx="5417272" cy="27916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descr="A colorful square with red and blue lines&#10;&#10;Description automatically generated">
            <a:extLst>
              <a:ext uri="{FF2B5EF4-FFF2-40B4-BE49-F238E27FC236}">
                <a16:creationId xmlns:a16="http://schemas.microsoft.com/office/drawing/2014/main" id="{8175907B-C0F6-658B-2990-B95A8EA80CAE}"/>
              </a:ext>
            </a:extLst>
          </p:cNvPr>
          <p:cNvPicPr>
            <a:picLocks noChangeAspect="1"/>
          </p:cNvPicPr>
          <p:nvPr/>
        </p:nvPicPr>
        <p:blipFill>
          <a:blip r:embed="rId4"/>
          <a:stretch>
            <a:fillRect/>
          </a:stretch>
        </p:blipFill>
        <p:spPr>
          <a:xfrm>
            <a:off x="564742" y="2379275"/>
            <a:ext cx="4596303" cy="4360192"/>
          </a:xfrm>
          <a:prstGeom prst="rect">
            <a:avLst/>
          </a:prstGeom>
        </p:spPr>
      </p:pic>
    </p:spTree>
    <p:extLst>
      <p:ext uri="{BB962C8B-B14F-4D97-AF65-F5344CB8AC3E}">
        <p14:creationId xmlns:p14="http://schemas.microsoft.com/office/powerpoint/2010/main" val="341015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BA9AB5-B61B-F882-92FB-DC9D068138A7}"/>
              </a:ext>
            </a:extLst>
          </p:cNvPr>
          <p:cNvSpPr txBox="1"/>
          <p:nvPr/>
        </p:nvSpPr>
        <p:spPr>
          <a:xfrm>
            <a:off x="858512" y="809615"/>
            <a:ext cx="10768743" cy="1938992"/>
          </a:xfrm>
          <a:prstGeom prst="rect">
            <a:avLst/>
          </a:prstGeom>
          <a:noFill/>
        </p:spPr>
        <p:txBody>
          <a:bodyPr wrap="square" rtlCol="0">
            <a:spAutoFit/>
          </a:bodyPr>
          <a:lstStyle/>
          <a:p>
            <a:r>
              <a:rPr lang="en-US" sz="2400" dirty="0">
                <a:solidFill>
                  <a:schemeClr val="bg1"/>
                </a:solidFill>
              </a:rPr>
              <a:t>After Nano-Routing we proceeded with the final reports of Timing and Power. After some optimizations we get the below results. Finally, we validate the design with the verifications of Antenna, Connectivity and Geometry.</a:t>
            </a:r>
          </a:p>
          <a:p>
            <a:endParaRPr lang="en-US" sz="2400" dirty="0">
              <a:solidFill>
                <a:schemeClr val="bg1"/>
              </a:solidFill>
            </a:endParaRPr>
          </a:p>
          <a:p>
            <a:endParaRPr lang="en-US" sz="2400" dirty="0">
              <a:solidFill>
                <a:schemeClr val="bg1"/>
              </a:solidFill>
            </a:endParaRPr>
          </a:p>
        </p:txBody>
      </p:sp>
      <p:cxnSp>
        <p:nvCxnSpPr>
          <p:cNvPr id="11" name="Straight Connector 10">
            <a:extLst>
              <a:ext uri="{FF2B5EF4-FFF2-40B4-BE49-F238E27FC236}">
                <a16:creationId xmlns:a16="http://schemas.microsoft.com/office/drawing/2014/main" id="{2F0CC867-5A76-31C7-1402-A33CB4BCCC18}"/>
              </a:ext>
            </a:extLst>
          </p:cNvPr>
          <p:cNvCxnSpPr>
            <a:cxnSpLocks/>
          </p:cNvCxnSpPr>
          <p:nvPr/>
        </p:nvCxnSpPr>
        <p:spPr>
          <a:xfrm flipV="1">
            <a:off x="5754952" y="2273599"/>
            <a:ext cx="0" cy="4369911"/>
          </a:xfrm>
          <a:prstGeom prst="line">
            <a:avLst/>
          </a:prstGeom>
          <a:ln w="63500" cap="flat" cmpd="sng" algn="ctr">
            <a:solidFill>
              <a:schemeClr val="bg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0E55835A-D6B5-4827-774C-B6487EBB23E8}"/>
              </a:ext>
            </a:extLst>
          </p:cNvPr>
          <p:cNvSpPr txBox="1"/>
          <p:nvPr/>
        </p:nvSpPr>
        <p:spPr>
          <a:xfrm>
            <a:off x="1958548" y="118533"/>
            <a:ext cx="8274904" cy="584775"/>
          </a:xfrm>
          <a:prstGeom prst="rect">
            <a:avLst/>
          </a:prstGeom>
          <a:noFill/>
        </p:spPr>
        <p:txBody>
          <a:bodyPr wrap="square" rtlCol="0">
            <a:spAutoFit/>
          </a:bodyPr>
          <a:lstStyle/>
          <a:p>
            <a:pPr algn="ctr"/>
            <a:r>
              <a:rPr lang="en-US" sz="3200" b="1" u="sng" dirty="0">
                <a:solidFill>
                  <a:schemeClr val="bg1"/>
                </a:solidFill>
                <a:latin typeface="Adobe Hebrew" panose="02040503050201020203" pitchFamily="18" charset="-79"/>
                <a:cs typeface="Adobe Hebrew" panose="02040503050201020203" pitchFamily="18" charset="-79"/>
              </a:rPr>
              <a:t>Final Reports and Verifications</a:t>
            </a:r>
          </a:p>
        </p:txBody>
      </p:sp>
      <p:pic>
        <p:nvPicPr>
          <p:cNvPr id="5" name="Picture 4">
            <a:extLst>
              <a:ext uri="{FF2B5EF4-FFF2-40B4-BE49-F238E27FC236}">
                <a16:creationId xmlns:a16="http://schemas.microsoft.com/office/drawing/2014/main" id="{4138EFCE-9EE4-D066-2F13-BC7E2C38FAA9}"/>
              </a:ext>
            </a:extLst>
          </p:cNvPr>
          <p:cNvPicPr>
            <a:picLocks noChangeAspect="1"/>
          </p:cNvPicPr>
          <p:nvPr/>
        </p:nvPicPr>
        <p:blipFill>
          <a:blip r:embed="rId3"/>
          <a:stretch>
            <a:fillRect/>
          </a:stretch>
        </p:blipFill>
        <p:spPr>
          <a:xfrm>
            <a:off x="128406" y="3053907"/>
            <a:ext cx="5306649" cy="610837"/>
          </a:xfrm>
          <a:prstGeom prst="rect">
            <a:avLst/>
          </a:prstGeom>
        </p:spPr>
      </p:pic>
      <p:pic>
        <p:nvPicPr>
          <p:cNvPr id="8" name="Picture 7" descr="A screenshot of a graph&#10;&#10;Description automatically generated">
            <a:extLst>
              <a:ext uri="{FF2B5EF4-FFF2-40B4-BE49-F238E27FC236}">
                <a16:creationId xmlns:a16="http://schemas.microsoft.com/office/drawing/2014/main" id="{163A7A2B-C730-7F7D-0DEF-D507299BD98C}"/>
              </a:ext>
            </a:extLst>
          </p:cNvPr>
          <p:cNvPicPr>
            <a:picLocks noChangeAspect="1"/>
          </p:cNvPicPr>
          <p:nvPr/>
        </p:nvPicPr>
        <p:blipFill>
          <a:blip r:embed="rId4"/>
          <a:stretch>
            <a:fillRect/>
          </a:stretch>
        </p:blipFill>
        <p:spPr>
          <a:xfrm>
            <a:off x="131427" y="4430064"/>
            <a:ext cx="5303628" cy="127865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A89EE6A-0654-3775-7713-89BFEF064683}"/>
              </a:ext>
            </a:extLst>
          </p:cNvPr>
          <p:cNvPicPr>
            <a:picLocks noChangeAspect="1"/>
          </p:cNvPicPr>
          <p:nvPr/>
        </p:nvPicPr>
        <p:blipFill rotWithShape="1">
          <a:blip r:embed="rId5"/>
          <a:srcRect b="-2072"/>
          <a:stretch/>
        </p:blipFill>
        <p:spPr>
          <a:xfrm>
            <a:off x="7032944" y="4144314"/>
            <a:ext cx="3895441" cy="2035033"/>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6DAB8F08-DFAC-5B72-19D5-ACD29413C883}"/>
              </a:ext>
            </a:extLst>
          </p:cNvPr>
          <p:cNvPicPr>
            <a:picLocks noChangeAspect="1"/>
          </p:cNvPicPr>
          <p:nvPr/>
        </p:nvPicPr>
        <p:blipFill>
          <a:blip r:embed="rId6"/>
          <a:stretch>
            <a:fillRect/>
          </a:stretch>
        </p:blipFill>
        <p:spPr>
          <a:xfrm>
            <a:off x="7032942" y="2909868"/>
            <a:ext cx="3895443" cy="754876"/>
          </a:xfrm>
          <a:prstGeom prst="rect">
            <a:avLst/>
          </a:prstGeom>
        </p:spPr>
      </p:pic>
    </p:spTree>
    <p:extLst>
      <p:ext uri="{BB962C8B-B14F-4D97-AF65-F5344CB8AC3E}">
        <p14:creationId xmlns:p14="http://schemas.microsoft.com/office/powerpoint/2010/main" val="64650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2343577" y="2690872"/>
            <a:ext cx="7504846" cy="830997"/>
          </a:xfrm>
          <a:prstGeom prst="rect">
            <a:avLst/>
          </a:prstGeom>
          <a:noFill/>
        </p:spPr>
        <p:txBody>
          <a:bodyPr wrap="square" rtlCol="0">
            <a:spAutoFit/>
          </a:bodyPr>
          <a:lstStyle/>
          <a:p>
            <a:r>
              <a:rPr lang="en-US" sz="4800" b="1" u="sng" dirty="0">
                <a:latin typeface="Adobe Hebrew" panose="02040503050201020203" pitchFamily="18" charset="-79"/>
                <a:cs typeface="Adobe Hebrew" panose="02040503050201020203" pitchFamily="18" charset="-79"/>
              </a:rPr>
              <a:t>Thanks for your Attention!</a:t>
            </a:r>
          </a:p>
        </p:txBody>
      </p:sp>
      <p:sp>
        <p:nvSpPr>
          <p:cNvPr id="4" name="TextBox 3">
            <a:extLst>
              <a:ext uri="{FF2B5EF4-FFF2-40B4-BE49-F238E27FC236}">
                <a16:creationId xmlns:a16="http://schemas.microsoft.com/office/drawing/2014/main" id="{586A4E26-8AE0-93ED-EC8A-5D778C2B5A15}"/>
              </a:ext>
            </a:extLst>
          </p:cNvPr>
          <p:cNvSpPr txBox="1"/>
          <p:nvPr/>
        </p:nvSpPr>
        <p:spPr>
          <a:xfrm>
            <a:off x="3890597" y="3576401"/>
            <a:ext cx="4160410" cy="1200329"/>
          </a:xfrm>
          <a:prstGeom prst="rect">
            <a:avLst/>
          </a:prstGeom>
          <a:noFill/>
        </p:spPr>
        <p:txBody>
          <a:bodyPr wrap="square" rtlCol="0">
            <a:spAutoFit/>
          </a:bodyPr>
          <a:lstStyle/>
          <a:p>
            <a:r>
              <a:rPr lang="en-US" sz="2400" dirty="0">
                <a:solidFill>
                  <a:schemeClr val="bg1"/>
                </a:solidFill>
              </a:rPr>
              <a:t>Happy Summer! (</a:t>
            </a:r>
            <a:r>
              <a:rPr lang="el-GR" sz="2400" dirty="0">
                <a:solidFill>
                  <a:schemeClr val="bg1"/>
                </a:solidFill>
              </a:rPr>
              <a:t>Όσο έμεινε)</a:t>
            </a:r>
            <a:endParaRPr lang="en-US" sz="2400" dirty="0">
              <a:solidFill>
                <a:schemeClr val="bg1"/>
              </a:solidFill>
            </a:endParaRP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310266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3175061" y="200340"/>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DESIGN APPLICATIONS</a:t>
            </a:r>
          </a:p>
        </p:txBody>
      </p:sp>
      <p:sp>
        <p:nvSpPr>
          <p:cNvPr id="6" name="TextBox 5">
            <a:extLst>
              <a:ext uri="{FF2B5EF4-FFF2-40B4-BE49-F238E27FC236}">
                <a16:creationId xmlns:a16="http://schemas.microsoft.com/office/drawing/2014/main" id="{CF791CA4-3E3B-0093-5BB9-694B4D33C28B}"/>
              </a:ext>
            </a:extLst>
          </p:cNvPr>
          <p:cNvSpPr txBox="1"/>
          <p:nvPr/>
        </p:nvSpPr>
        <p:spPr>
          <a:xfrm>
            <a:off x="3039330" y="1371565"/>
            <a:ext cx="5029200" cy="923330"/>
          </a:xfrm>
          <a:prstGeom prst="rect">
            <a:avLst/>
          </a:prstGeom>
          <a:noFill/>
        </p:spPr>
        <p:txBody>
          <a:bodyPr wrap="square" rtlCol="0">
            <a:spAutoFit/>
          </a:bodyPr>
          <a:lstStyle/>
          <a:p>
            <a:r>
              <a:rPr lang="en-US" dirty="0">
                <a:solidFill>
                  <a:schemeClr val="bg1"/>
                </a:solidFill>
              </a:rPr>
              <a:t>The purpose of the chip is to receive data from a Reed Solomon Encoder via UART and decode them using the Reed Solomon Decoder.</a:t>
            </a:r>
          </a:p>
        </p:txBody>
      </p:sp>
      <p:pic>
        <p:nvPicPr>
          <p:cNvPr id="8" name="Picture 7">
            <a:extLst>
              <a:ext uri="{FF2B5EF4-FFF2-40B4-BE49-F238E27FC236}">
                <a16:creationId xmlns:a16="http://schemas.microsoft.com/office/drawing/2014/main" id="{ED56F7C1-4EA8-0C81-04BD-1846626D304C}"/>
              </a:ext>
            </a:extLst>
          </p:cNvPr>
          <p:cNvPicPr>
            <a:picLocks noChangeAspect="1"/>
          </p:cNvPicPr>
          <p:nvPr/>
        </p:nvPicPr>
        <p:blipFill>
          <a:blip r:embed="rId2"/>
          <a:stretch>
            <a:fillRect/>
          </a:stretch>
        </p:blipFill>
        <p:spPr>
          <a:xfrm>
            <a:off x="4831976" y="4267014"/>
            <a:ext cx="2808363" cy="2040744"/>
          </a:xfrm>
          <a:prstGeom prst="rect">
            <a:avLst/>
          </a:prstGeom>
        </p:spPr>
      </p:pic>
      <p:sp>
        <p:nvSpPr>
          <p:cNvPr id="13" name="Arrow: Right 12">
            <a:extLst>
              <a:ext uri="{FF2B5EF4-FFF2-40B4-BE49-F238E27FC236}">
                <a16:creationId xmlns:a16="http://schemas.microsoft.com/office/drawing/2014/main" id="{099842F8-1E9D-A9DD-698D-02A37E577B51}"/>
              </a:ext>
            </a:extLst>
          </p:cNvPr>
          <p:cNvSpPr/>
          <p:nvPr/>
        </p:nvSpPr>
        <p:spPr>
          <a:xfrm>
            <a:off x="4014788" y="5127812"/>
            <a:ext cx="1184741" cy="39444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Icon">
            <a:extLst>
              <a:ext uri="{FF2B5EF4-FFF2-40B4-BE49-F238E27FC236}">
                <a16:creationId xmlns:a16="http://schemas.microsoft.com/office/drawing/2014/main" id="{17F32591-A71A-BDED-1E86-1390698D20E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0" b="90000" l="10000" r="90000">
                        <a14:foregroundMark x1="77667" y1="62703" x2="77667" y2="62703"/>
                        <a14:foregroundMark x1="81222" y1="77027" x2="81222" y2="77027"/>
                        <a14:foregroundMark x1="81889" y1="77973" x2="81889" y2="77973"/>
                        <a14:foregroundMark x1="84111" y1="86622" x2="87222" y2="59865"/>
                        <a14:foregroundMark x1="87222" y1="59865" x2="80889" y2="72297"/>
                        <a14:foregroundMark x1="88333" y1="62703" x2="72889" y2="47568"/>
                        <a14:foregroundMark x1="72889" y1="47568" x2="77667" y2="71622"/>
                        <a14:foregroundMark x1="77667" y1="71622" x2="78667" y2="71757"/>
                        <a14:foregroundMark x1="17444" y1="10811" x2="17444" y2="10811"/>
                        <a14:foregroundMark x1="16000" y1="11216" x2="41444" y2="12568"/>
                        <a14:foregroundMark x1="41444" y1="12568" x2="67111" y2="9730"/>
                        <a14:foregroundMark x1="67111" y1="9730" x2="81222" y2="31486"/>
                        <a14:foregroundMark x1="81222" y1="31486" x2="69667" y2="52973"/>
                        <a14:foregroundMark x1="69667" y1="52973" x2="50222" y2="64865"/>
                        <a14:foregroundMark x1="50222" y1="64865" x2="23444" y2="64459"/>
                        <a14:foregroundMark x1="23444" y1="64459" x2="13000" y2="33919"/>
                        <a14:foregroundMark x1="13000" y1="33919" x2="14556" y2="13784"/>
                      </a14:backgroundRemoval>
                    </a14:imgEffect>
                  </a14:imgLayer>
                </a14:imgProps>
              </a:ext>
            </a:extLst>
          </a:blip>
          <a:stretch>
            <a:fillRect/>
          </a:stretch>
        </p:blipFill>
        <p:spPr>
          <a:xfrm>
            <a:off x="9083910" y="4354005"/>
            <a:ext cx="2429545" cy="1997626"/>
          </a:xfrm>
          <a:prstGeom prst="rect">
            <a:avLst/>
          </a:prstGeom>
        </p:spPr>
      </p:pic>
      <p:sp>
        <p:nvSpPr>
          <p:cNvPr id="17" name="Arrow: Right 16">
            <a:extLst>
              <a:ext uri="{FF2B5EF4-FFF2-40B4-BE49-F238E27FC236}">
                <a16:creationId xmlns:a16="http://schemas.microsoft.com/office/drawing/2014/main" id="{32D1A61F-C95C-27F3-70DF-9EA691C68DA9}"/>
              </a:ext>
            </a:extLst>
          </p:cNvPr>
          <p:cNvSpPr/>
          <p:nvPr/>
        </p:nvSpPr>
        <p:spPr>
          <a:xfrm>
            <a:off x="7640339" y="5090162"/>
            <a:ext cx="1184741" cy="39444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con&#10;&#10;Description automatically generated">
            <a:extLst>
              <a:ext uri="{FF2B5EF4-FFF2-40B4-BE49-F238E27FC236}">
                <a16:creationId xmlns:a16="http://schemas.microsoft.com/office/drawing/2014/main" id="{43A04B54-99D7-9F4A-71B7-71FBC66F7DD7}"/>
              </a:ext>
            </a:extLst>
          </p:cNvPr>
          <p:cNvPicPr>
            <a:picLocks noChangeAspect="1"/>
          </p:cNvPicPr>
          <p:nvPr/>
        </p:nvPicPr>
        <p:blipFill>
          <a:blip r:embed="rId5"/>
          <a:stretch>
            <a:fillRect/>
          </a:stretch>
        </p:blipFill>
        <p:spPr>
          <a:xfrm>
            <a:off x="1195669" y="4729353"/>
            <a:ext cx="2232125" cy="1116063"/>
          </a:xfrm>
          <a:prstGeom prst="rect">
            <a:avLst/>
          </a:prstGeom>
        </p:spPr>
      </p:pic>
      <p:pic>
        <p:nvPicPr>
          <p:cNvPr id="7" name="Picture 6" descr="Text&#10;&#10;Description automatically generated">
            <a:extLst>
              <a:ext uri="{FF2B5EF4-FFF2-40B4-BE49-F238E27FC236}">
                <a16:creationId xmlns:a16="http://schemas.microsoft.com/office/drawing/2014/main" id="{F2138CEF-1C58-12B8-5249-033F0E4F3932}"/>
              </a:ext>
            </a:extLst>
          </p:cNvPr>
          <p:cNvPicPr>
            <a:picLocks noChangeAspect="1"/>
          </p:cNvPicPr>
          <p:nvPr/>
        </p:nvPicPr>
        <p:blipFill rotWithShape="1">
          <a:blip r:embed="rId6"/>
          <a:srcRect b="7705"/>
          <a:stretch/>
        </p:blipFill>
        <p:spPr>
          <a:xfrm>
            <a:off x="9235479" y="4107439"/>
            <a:ext cx="2277976" cy="2249755"/>
          </a:xfrm>
          <a:prstGeom prst="rect">
            <a:avLst/>
          </a:prstGeom>
        </p:spPr>
      </p:pic>
      <p:sp>
        <p:nvSpPr>
          <p:cNvPr id="9" name="TextBox 8">
            <a:extLst>
              <a:ext uri="{FF2B5EF4-FFF2-40B4-BE49-F238E27FC236}">
                <a16:creationId xmlns:a16="http://schemas.microsoft.com/office/drawing/2014/main" id="{925C3986-B054-1747-CDB7-617E51815785}"/>
              </a:ext>
            </a:extLst>
          </p:cNvPr>
          <p:cNvSpPr txBox="1"/>
          <p:nvPr/>
        </p:nvSpPr>
        <p:spPr>
          <a:xfrm>
            <a:off x="3039330" y="2788023"/>
            <a:ext cx="5029200" cy="923330"/>
          </a:xfrm>
          <a:prstGeom prst="rect">
            <a:avLst/>
          </a:prstGeom>
          <a:noFill/>
        </p:spPr>
        <p:txBody>
          <a:bodyPr wrap="square" rtlCol="0">
            <a:spAutoFit/>
          </a:bodyPr>
          <a:lstStyle/>
          <a:p>
            <a:r>
              <a:rPr lang="en-US" dirty="0">
                <a:solidFill>
                  <a:schemeClr val="bg1"/>
                </a:solidFill>
              </a:rPr>
              <a:t>Uses in real world applications: </a:t>
            </a:r>
            <a:r>
              <a:rPr lang="en-US" b="0" i="0" dirty="0">
                <a:solidFill>
                  <a:schemeClr val="bg1"/>
                </a:solidFill>
                <a:effectLst/>
                <a:latin typeface="Söhne"/>
              </a:rPr>
              <a:t>Digital broadcasting, Mobile phone networks, CD and DVD storage, Data storage.</a:t>
            </a:r>
            <a:endParaRPr lang="en-US" dirty="0">
              <a:solidFill>
                <a:schemeClr val="bg1"/>
              </a:solidFill>
            </a:endParaRPr>
          </a:p>
        </p:txBody>
      </p:sp>
    </p:spTree>
    <p:extLst>
      <p:ext uri="{BB962C8B-B14F-4D97-AF65-F5344CB8AC3E}">
        <p14:creationId xmlns:p14="http://schemas.microsoft.com/office/powerpoint/2010/main" val="21891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2"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C55C607-06B7-D86F-D2AC-2F082FC25009}"/>
              </a:ext>
            </a:extLst>
          </p:cNvPr>
          <p:cNvSpPr txBox="1"/>
          <p:nvPr/>
        </p:nvSpPr>
        <p:spPr>
          <a:xfrm>
            <a:off x="4014788" y="206335"/>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DESIGN DATAFLOW</a:t>
            </a:r>
          </a:p>
        </p:txBody>
      </p:sp>
      <p:pic>
        <p:nvPicPr>
          <p:cNvPr id="2" name="Picture 1" descr="Diagram, schematic&#10;&#10;Description automatically generated">
            <a:extLst>
              <a:ext uri="{FF2B5EF4-FFF2-40B4-BE49-F238E27FC236}">
                <a16:creationId xmlns:a16="http://schemas.microsoft.com/office/drawing/2014/main" id="{EDD7A1EE-73EF-4CBF-9BB5-60A2624C3165}"/>
              </a:ext>
            </a:extLst>
          </p:cNvPr>
          <p:cNvPicPr>
            <a:picLocks noChangeAspect="1"/>
          </p:cNvPicPr>
          <p:nvPr/>
        </p:nvPicPr>
        <p:blipFill>
          <a:blip r:embed="rId4"/>
          <a:stretch>
            <a:fillRect/>
          </a:stretch>
        </p:blipFill>
        <p:spPr>
          <a:xfrm>
            <a:off x="1091032" y="1363415"/>
            <a:ext cx="9801085" cy="4123678"/>
          </a:xfrm>
          <a:prstGeom prst="rect">
            <a:avLst/>
          </a:prstGeom>
        </p:spPr>
      </p:pic>
    </p:spTree>
    <p:extLst>
      <p:ext uri="{BB962C8B-B14F-4D97-AF65-F5344CB8AC3E}">
        <p14:creationId xmlns:p14="http://schemas.microsoft.com/office/powerpoint/2010/main" val="117689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3175061" y="200340"/>
            <a:ext cx="5593556" cy="584775"/>
          </a:xfrm>
          <a:prstGeom prst="rect">
            <a:avLst/>
          </a:prstGeom>
          <a:noFill/>
        </p:spPr>
        <p:txBody>
          <a:bodyPr wrap="square" rtlCol="0">
            <a:spAutoFit/>
          </a:bodyPr>
          <a:lstStyle/>
          <a:p>
            <a:r>
              <a:rPr lang="en-US" sz="3200" b="1" u="sng">
                <a:solidFill>
                  <a:schemeClr val="bg1"/>
                </a:solidFill>
                <a:latin typeface="Adobe Hebrew" panose="02040503050201020203" pitchFamily="18" charset="-79"/>
                <a:cs typeface="Adobe Hebrew" panose="02040503050201020203" pitchFamily="18" charset="-79"/>
              </a:rPr>
              <a:t>REED SOLOMON DECODER</a:t>
            </a:r>
            <a:endParaRPr lang="en-US" sz="3200" b="1" u="sng" dirty="0">
              <a:solidFill>
                <a:schemeClr val="bg1"/>
              </a:solidFill>
              <a:latin typeface="Adobe Hebrew" panose="02040503050201020203" pitchFamily="18" charset="-79"/>
              <a:cs typeface="Adobe Hebrew" panose="02040503050201020203" pitchFamily="18" charset="-79"/>
            </a:endParaRPr>
          </a:p>
        </p:txBody>
      </p:sp>
      <p:sp>
        <p:nvSpPr>
          <p:cNvPr id="6" name="TextBox 5">
            <a:extLst>
              <a:ext uri="{FF2B5EF4-FFF2-40B4-BE49-F238E27FC236}">
                <a16:creationId xmlns:a16="http://schemas.microsoft.com/office/drawing/2014/main" id="{CF791CA4-3E3B-0093-5BB9-694B4D33C28B}"/>
              </a:ext>
            </a:extLst>
          </p:cNvPr>
          <p:cNvSpPr txBox="1"/>
          <p:nvPr/>
        </p:nvSpPr>
        <p:spPr>
          <a:xfrm>
            <a:off x="1120588" y="1348293"/>
            <a:ext cx="5029200" cy="3046988"/>
          </a:xfrm>
          <a:prstGeom prst="rect">
            <a:avLst/>
          </a:prstGeom>
          <a:noFill/>
        </p:spPr>
        <p:txBody>
          <a:bodyPr wrap="square" rtlCol="0">
            <a:spAutoFit/>
          </a:bodyPr>
          <a:lstStyle/>
          <a:p>
            <a:r>
              <a:rPr lang="en-US" sz="2400" b="0" i="0" dirty="0">
                <a:solidFill>
                  <a:schemeClr val="bg1"/>
                </a:solidFill>
                <a:effectLst/>
                <a:latin typeface="Tw Cen MT (Body)"/>
              </a:rPr>
              <a:t>Reed-Solomon decoding is a technique used to correct errors in data transmissions, particularly in digital communication systems. It is a type of forward error correction method that uses redundant information to detect and correct errors that may occur during transmission.</a:t>
            </a:r>
            <a:endParaRPr lang="en-US" sz="2400" dirty="0">
              <a:solidFill>
                <a:schemeClr val="bg1"/>
              </a:solidFill>
              <a:latin typeface="Tw Cen MT (Body)"/>
            </a:endParaRPr>
          </a:p>
        </p:txBody>
      </p:sp>
      <p:pic>
        <p:nvPicPr>
          <p:cNvPr id="4" name="Picture 3">
            <a:extLst>
              <a:ext uri="{FF2B5EF4-FFF2-40B4-BE49-F238E27FC236}">
                <a16:creationId xmlns:a16="http://schemas.microsoft.com/office/drawing/2014/main" id="{23630E40-1764-1F10-A0D7-07494ED3029F}"/>
              </a:ext>
            </a:extLst>
          </p:cNvPr>
          <p:cNvPicPr>
            <a:picLocks noChangeAspect="1"/>
          </p:cNvPicPr>
          <p:nvPr/>
        </p:nvPicPr>
        <p:blipFill>
          <a:blip r:embed="rId2"/>
          <a:stretch>
            <a:fillRect/>
          </a:stretch>
        </p:blipFill>
        <p:spPr>
          <a:xfrm>
            <a:off x="1587251" y="5073756"/>
            <a:ext cx="3795572" cy="1510638"/>
          </a:xfrm>
          <a:prstGeom prst="rect">
            <a:avLst/>
          </a:prstGeom>
        </p:spPr>
      </p:pic>
      <p:pic>
        <p:nvPicPr>
          <p:cNvPr id="10" name="Picture 9" descr="Diagram&#10;&#10;Description automatically generated">
            <a:extLst>
              <a:ext uri="{FF2B5EF4-FFF2-40B4-BE49-F238E27FC236}">
                <a16:creationId xmlns:a16="http://schemas.microsoft.com/office/drawing/2014/main" id="{A11FE5D5-BF5D-B22E-BDF6-0377EFAEED5A}"/>
              </a:ext>
            </a:extLst>
          </p:cNvPr>
          <p:cNvPicPr>
            <a:picLocks noChangeAspect="1"/>
          </p:cNvPicPr>
          <p:nvPr/>
        </p:nvPicPr>
        <p:blipFill>
          <a:blip r:embed="rId3"/>
          <a:stretch>
            <a:fillRect/>
          </a:stretch>
        </p:blipFill>
        <p:spPr>
          <a:xfrm>
            <a:off x="8285769" y="1176677"/>
            <a:ext cx="2785643" cy="5128359"/>
          </a:xfrm>
          <a:prstGeom prst="rect">
            <a:avLst/>
          </a:prstGeom>
        </p:spPr>
      </p:pic>
    </p:spTree>
    <p:extLst>
      <p:ext uri="{BB962C8B-B14F-4D97-AF65-F5344CB8AC3E}">
        <p14:creationId xmlns:p14="http://schemas.microsoft.com/office/powerpoint/2010/main" val="3887424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3175061" y="200340"/>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UART RECIEVER</a:t>
            </a:r>
          </a:p>
        </p:txBody>
      </p:sp>
      <p:sp>
        <p:nvSpPr>
          <p:cNvPr id="6" name="TextBox 5">
            <a:extLst>
              <a:ext uri="{FF2B5EF4-FFF2-40B4-BE49-F238E27FC236}">
                <a16:creationId xmlns:a16="http://schemas.microsoft.com/office/drawing/2014/main" id="{CF791CA4-3E3B-0093-5BB9-694B4D33C28B}"/>
              </a:ext>
            </a:extLst>
          </p:cNvPr>
          <p:cNvSpPr txBox="1"/>
          <p:nvPr/>
        </p:nvSpPr>
        <p:spPr>
          <a:xfrm>
            <a:off x="1066800" y="1891217"/>
            <a:ext cx="5029200" cy="2308324"/>
          </a:xfrm>
          <a:prstGeom prst="rect">
            <a:avLst/>
          </a:prstGeom>
          <a:noFill/>
        </p:spPr>
        <p:txBody>
          <a:bodyPr wrap="square" rtlCol="0">
            <a:spAutoFit/>
          </a:bodyPr>
          <a:lstStyle/>
          <a:p>
            <a:r>
              <a:rPr lang="en-US" sz="2400" dirty="0">
                <a:solidFill>
                  <a:schemeClr val="bg1"/>
                </a:solidFill>
                <a:latin typeface="Tw Cen MT (Body)"/>
              </a:rPr>
              <a:t>We use UART Receiver to receive data from the Reed Solomon Encoder and to provide them for decoding in Decoder. </a:t>
            </a:r>
          </a:p>
          <a:p>
            <a:r>
              <a:rPr lang="en-US" sz="2400" dirty="0">
                <a:solidFill>
                  <a:schemeClr val="bg1"/>
                </a:solidFill>
                <a:latin typeface="Tw Cen MT (Body)"/>
              </a:rPr>
              <a:t>The speed of Serial communication is at baud rate 115200 which is the maximum speed for this protocol</a:t>
            </a:r>
          </a:p>
        </p:txBody>
      </p:sp>
      <p:pic>
        <p:nvPicPr>
          <p:cNvPr id="2" name="Picture 1" descr="Diagram&#10;&#10;Description automatically generated">
            <a:extLst>
              <a:ext uri="{FF2B5EF4-FFF2-40B4-BE49-F238E27FC236}">
                <a16:creationId xmlns:a16="http://schemas.microsoft.com/office/drawing/2014/main" id="{C7AD4714-9ED9-53AF-CBED-6C4A147C3F23}"/>
              </a:ext>
            </a:extLst>
          </p:cNvPr>
          <p:cNvPicPr>
            <a:picLocks noChangeAspect="1"/>
          </p:cNvPicPr>
          <p:nvPr/>
        </p:nvPicPr>
        <p:blipFill>
          <a:blip r:embed="rId2"/>
          <a:stretch>
            <a:fillRect/>
          </a:stretch>
        </p:blipFill>
        <p:spPr>
          <a:xfrm>
            <a:off x="7660229" y="3529255"/>
            <a:ext cx="3278930" cy="2073292"/>
          </a:xfrm>
          <a:prstGeom prst="rect">
            <a:avLst/>
          </a:prstGeom>
        </p:spPr>
      </p:pic>
      <p:pic>
        <p:nvPicPr>
          <p:cNvPr id="3" name="Picture 2" descr="A picture containing text, antenna&#10;&#10;Description automatically generated">
            <a:extLst>
              <a:ext uri="{FF2B5EF4-FFF2-40B4-BE49-F238E27FC236}">
                <a16:creationId xmlns:a16="http://schemas.microsoft.com/office/drawing/2014/main" id="{79D7718B-2DBE-13D2-CD75-AD135878E544}"/>
              </a:ext>
            </a:extLst>
          </p:cNvPr>
          <p:cNvPicPr>
            <a:picLocks noChangeAspect="1"/>
          </p:cNvPicPr>
          <p:nvPr/>
        </p:nvPicPr>
        <p:blipFill>
          <a:blip r:embed="rId3"/>
          <a:stretch>
            <a:fillRect/>
          </a:stretch>
        </p:blipFill>
        <p:spPr>
          <a:xfrm>
            <a:off x="7660229" y="1444873"/>
            <a:ext cx="3464971" cy="1376088"/>
          </a:xfrm>
          <a:prstGeom prst="rect">
            <a:avLst/>
          </a:prstGeom>
        </p:spPr>
      </p:pic>
    </p:spTree>
    <p:extLst>
      <p:ext uri="{BB962C8B-B14F-4D97-AF65-F5344CB8AC3E}">
        <p14:creationId xmlns:p14="http://schemas.microsoft.com/office/powerpoint/2010/main" val="2978725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55C607-06B7-D86F-D2AC-2F082FC25009}"/>
              </a:ext>
            </a:extLst>
          </p:cNvPr>
          <p:cNvSpPr txBox="1"/>
          <p:nvPr/>
        </p:nvSpPr>
        <p:spPr>
          <a:xfrm>
            <a:off x="3407568" y="255743"/>
            <a:ext cx="6129337"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UART RECIEVER DATAFLOW</a:t>
            </a:r>
          </a:p>
        </p:txBody>
      </p:sp>
      <p:pic>
        <p:nvPicPr>
          <p:cNvPr id="3" name="Picture 2" descr="Diagram, schematic&#10;&#10;Description automatically generated">
            <a:extLst>
              <a:ext uri="{FF2B5EF4-FFF2-40B4-BE49-F238E27FC236}">
                <a16:creationId xmlns:a16="http://schemas.microsoft.com/office/drawing/2014/main" id="{2DFFB3FE-5D9A-BA0D-4A22-57CBB926EE39}"/>
              </a:ext>
            </a:extLst>
          </p:cNvPr>
          <p:cNvPicPr>
            <a:picLocks noChangeAspect="1"/>
          </p:cNvPicPr>
          <p:nvPr/>
        </p:nvPicPr>
        <p:blipFill>
          <a:blip r:embed="rId2"/>
          <a:stretch>
            <a:fillRect/>
          </a:stretch>
        </p:blipFill>
        <p:spPr>
          <a:xfrm>
            <a:off x="1814512" y="964407"/>
            <a:ext cx="8201025" cy="5479256"/>
          </a:xfrm>
          <a:prstGeom prst="rect">
            <a:avLst/>
          </a:prstGeom>
        </p:spPr>
      </p:pic>
    </p:spTree>
    <p:extLst>
      <p:ext uri="{BB962C8B-B14F-4D97-AF65-F5344CB8AC3E}">
        <p14:creationId xmlns:p14="http://schemas.microsoft.com/office/powerpoint/2010/main" val="89771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55C607-06B7-D86F-D2AC-2F082FC25009}"/>
              </a:ext>
            </a:extLst>
          </p:cNvPr>
          <p:cNvSpPr txBox="1"/>
          <p:nvPr/>
        </p:nvSpPr>
        <p:spPr>
          <a:xfrm>
            <a:off x="3407568" y="255743"/>
            <a:ext cx="6129337"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UART RECIEVER FSM</a:t>
            </a:r>
          </a:p>
        </p:txBody>
      </p:sp>
      <p:pic>
        <p:nvPicPr>
          <p:cNvPr id="4" name="Picture 3" descr="Diagram, schematic">
            <a:extLst>
              <a:ext uri="{FF2B5EF4-FFF2-40B4-BE49-F238E27FC236}">
                <a16:creationId xmlns:a16="http://schemas.microsoft.com/office/drawing/2014/main" id="{FA506AA0-A7B1-4EEC-6352-2A91CDD4D085}"/>
              </a:ext>
            </a:extLst>
          </p:cNvPr>
          <p:cNvPicPr>
            <a:picLocks noChangeAspect="1"/>
          </p:cNvPicPr>
          <p:nvPr/>
        </p:nvPicPr>
        <p:blipFill>
          <a:blip r:embed="rId2"/>
          <a:stretch>
            <a:fillRect/>
          </a:stretch>
        </p:blipFill>
        <p:spPr>
          <a:xfrm>
            <a:off x="1359353" y="1085850"/>
            <a:ext cx="8991941" cy="5374690"/>
          </a:xfrm>
          <a:prstGeom prst="rect">
            <a:avLst/>
          </a:prstGeom>
        </p:spPr>
      </p:pic>
    </p:spTree>
    <p:extLst>
      <p:ext uri="{BB962C8B-B14F-4D97-AF65-F5344CB8AC3E}">
        <p14:creationId xmlns:p14="http://schemas.microsoft.com/office/powerpoint/2010/main" val="332495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Design Simulation</a:t>
            </a:r>
          </a:p>
        </p:txBody>
      </p:sp>
      <p:sp>
        <p:nvSpPr>
          <p:cNvPr id="4" name="TextBox 3">
            <a:extLst>
              <a:ext uri="{FF2B5EF4-FFF2-40B4-BE49-F238E27FC236}">
                <a16:creationId xmlns:a16="http://schemas.microsoft.com/office/drawing/2014/main" id="{2B377724-91D8-1B85-8A50-9C3622AF6835}"/>
              </a:ext>
            </a:extLst>
          </p:cNvPr>
          <p:cNvSpPr txBox="1"/>
          <p:nvPr/>
        </p:nvSpPr>
        <p:spPr>
          <a:xfrm>
            <a:off x="859632" y="1055398"/>
            <a:ext cx="5029200" cy="2677656"/>
          </a:xfrm>
          <a:prstGeom prst="rect">
            <a:avLst/>
          </a:prstGeom>
          <a:noFill/>
        </p:spPr>
        <p:txBody>
          <a:bodyPr wrap="square" rtlCol="0">
            <a:spAutoFit/>
          </a:bodyPr>
          <a:lstStyle/>
          <a:p>
            <a:r>
              <a:rPr lang="en-US" sz="2400" dirty="0">
                <a:solidFill>
                  <a:schemeClr val="bg1"/>
                </a:solidFill>
                <a:latin typeface="Tw Cen MT (Body)"/>
              </a:rPr>
              <a:t>We simulate the output of a Reed Solomon Encoder and a UART Transmitter that sends 8 bits at baud rate speed of 115200. </a:t>
            </a:r>
          </a:p>
          <a:p>
            <a:r>
              <a:rPr lang="en-US" sz="2400" dirty="0">
                <a:solidFill>
                  <a:schemeClr val="bg1"/>
                </a:solidFill>
                <a:latin typeface="Tw Cen MT (Body)"/>
              </a:rPr>
              <a:t>The input is an 8-bit register and in order to start decoding it needs 204 bytes.</a:t>
            </a:r>
          </a:p>
        </p:txBody>
      </p:sp>
      <p:sp>
        <p:nvSpPr>
          <p:cNvPr id="7" name="TextBox 6">
            <a:extLst>
              <a:ext uri="{FF2B5EF4-FFF2-40B4-BE49-F238E27FC236}">
                <a16:creationId xmlns:a16="http://schemas.microsoft.com/office/drawing/2014/main" id="{87B5B63A-5A89-EECD-2BDA-776E7C94FCBB}"/>
              </a:ext>
            </a:extLst>
          </p:cNvPr>
          <p:cNvSpPr txBox="1"/>
          <p:nvPr/>
        </p:nvSpPr>
        <p:spPr>
          <a:xfrm>
            <a:off x="776288" y="3811635"/>
            <a:ext cx="5029200" cy="1938992"/>
          </a:xfrm>
          <a:prstGeom prst="rect">
            <a:avLst/>
          </a:prstGeom>
          <a:noFill/>
        </p:spPr>
        <p:txBody>
          <a:bodyPr wrap="square" rtlCol="0">
            <a:spAutoFit/>
          </a:bodyPr>
          <a:lstStyle/>
          <a:p>
            <a:r>
              <a:rPr lang="en-US" sz="2400" dirty="0">
                <a:solidFill>
                  <a:schemeClr val="bg1"/>
                </a:solidFill>
                <a:latin typeface="Tw Cen MT (Body)"/>
              </a:rPr>
              <a:t>The combinations of inputs are unlimited, because there is a </a:t>
            </a:r>
            <a:r>
              <a:rPr lang="en-US" sz="2400" dirty="0" err="1">
                <a:solidFill>
                  <a:schemeClr val="bg1"/>
                </a:solidFill>
                <a:latin typeface="Tw Cen MT (Body)"/>
              </a:rPr>
              <a:t>Matlab</a:t>
            </a:r>
            <a:r>
              <a:rPr lang="en-US" sz="2400" dirty="0">
                <a:solidFill>
                  <a:schemeClr val="bg1"/>
                </a:solidFill>
                <a:latin typeface="Tw Cen MT (Body)"/>
              </a:rPr>
              <a:t> script that generates vectors for input and output. We simulate using 100 of them</a:t>
            </a:r>
          </a:p>
        </p:txBody>
      </p:sp>
      <p:pic>
        <p:nvPicPr>
          <p:cNvPr id="9" name="Picture 8" descr="Text&#10;&#10;Description automatically generated with medium confidence">
            <a:extLst>
              <a:ext uri="{FF2B5EF4-FFF2-40B4-BE49-F238E27FC236}">
                <a16:creationId xmlns:a16="http://schemas.microsoft.com/office/drawing/2014/main" id="{228CE09C-F309-26EF-669B-F60AECA8530C}"/>
              </a:ext>
            </a:extLst>
          </p:cNvPr>
          <p:cNvPicPr>
            <a:picLocks noChangeAspect="1"/>
          </p:cNvPicPr>
          <p:nvPr/>
        </p:nvPicPr>
        <p:blipFill>
          <a:blip r:embed="rId2"/>
          <a:stretch>
            <a:fillRect/>
          </a:stretch>
        </p:blipFill>
        <p:spPr>
          <a:xfrm>
            <a:off x="6695944" y="942085"/>
            <a:ext cx="5086611" cy="5581937"/>
          </a:xfrm>
          <a:prstGeom prst="rect">
            <a:avLst/>
          </a:prstGeom>
        </p:spPr>
      </p:pic>
    </p:spTree>
    <p:extLst>
      <p:ext uri="{BB962C8B-B14F-4D97-AF65-F5344CB8AC3E}">
        <p14:creationId xmlns:p14="http://schemas.microsoft.com/office/powerpoint/2010/main" val="3463825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B9EBCE-FD0B-3150-7BBA-045F00613443}"/>
              </a:ext>
            </a:extLst>
          </p:cNvPr>
          <p:cNvSpPr txBox="1"/>
          <p:nvPr/>
        </p:nvSpPr>
        <p:spPr>
          <a:xfrm>
            <a:off x="4332348" y="100328"/>
            <a:ext cx="5593556" cy="584775"/>
          </a:xfrm>
          <a:prstGeom prst="rect">
            <a:avLst/>
          </a:prstGeom>
          <a:noFill/>
        </p:spPr>
        <p:txBody>
          <a:bodyPr wrap="square" rtlCol="0">
            <a:spAutoFit/>
          </a:bodyPr>
          <a:lstStyle/>
          <a:p>
            <a:r>
              <a:rPr lang="en-US" sz="3200" b="1" u="sng" dirty="0">
                <a:solidFill>
                  <a:schemeClr val="bg1"/>
                </a:solidFill>
                <a:latin typeface="Adobe Hebrew" panose="02040503050201020203" pitchFamily="18" charset="-79"/>
                <a:cs typeface="Adobe Hebrew" panose="02040503050201020203" pitchFamily="18" charset="-79"/>
              </a:rPr>
              <a:t>Design Simulation</a:t>
            </a:r>
          </a:p>
        </p:txBody>
      </p:sp>
      <p:pic>
        <p:nvPicPr>
          <p:cNvPr id="3" name="Picture 2">
            <a:extLst>
              <a:ext uri="{FF2B5EF4-FFF2-40B4-BE49-F238E27FC236}">
                <a16:creationId xmlns:a16="http://schemas.microsoft.com/office/drawing/2014/main" id="{1C1D1A16-82D5-3E6D-7C62-9CEC540BB8AD}"/>
              </a:ext>
            </a:extLst>
          </p:cNvPr>
          <p:cNvPicPr>
            <a:picLocks noChangeAspect="1"/>
          </p:cNvPicPr>
          <p:nvPr/>
        </p:nvPicPr>
        <p:blipFill>
          <a:blip r:embed="rId2"/>
          <a:stretch>
            <a:fillRect/>
          </a:stretch>
        </p:blipFill>
        <p:spPr>
          <a:xfrm>
            <a:off x="527518" y="1547985"/>
            <a:ext cx="10561824" cy="1639307"/>
          </a:xfrm>
          <a:prstGeom prst="rect">
            <a:avLst/>
          </a:prstGeom>
        </p:spPr>
      </p:pic>
      <p:pic>
        <p:nvPicPr>
          <p:cNvPr id="8" name="Picture 7">
            <a:extLst>
              <a:ext uri="{FF2B5EF4-FFF2-40B4-BE49-F238E27FC236}">
                <a16:creationId xmlns:a16="http://schemas.microsoft.com/office/drawing/2014/main" id="{AD4602BA-3D13-5489-9758-82C395D89257}"/>
              </a:ext>
            </a:extLst>
          </p:cNvPr>
          <p:cNvPicPr>
            <a:picLocks noChangeAspect="1"/>
          </p:cNvPicPr>
          <p:nvPr/>
        </p:nvPicPr>
        <p:blipFill>
          <a:blip r:embed="rId3"/>
          <a:stretch>
            <a:fillRect/>
          </a:stretch>
        </p:blipFill>
        <p:spPr>
          <a:xfrm>
            <a:off x="586950" y="4277240"/>
            <a:ext cx="10601352" cy="1412241"/>
          </a:xfrm>
          <a:prstGeom prst="rect">
            <a:avLst/>
          </a:prstGeom>
        </p:spPr>
      </p:pic>
      <p:sp>
        <p:nvSpPr>
          <p:cNvPr id="10" name="TextBox 9">
            <a:extLst>
              <a:ext uri="{FF2B5EF4-FFF2-40B4-BE49-F238E27FC236}">
                <a16:creationId xmlns:a16="http://schemas.microsoft.com/office/drawing/2014/main" id="{B52D56BE-D997-C713-10FF-E1BF77BD70C9}"/>
              </a:ext>
            </a:extLst>
          </p:cNvPr>
          <p:cNvSpPr txBox="1"/>
          <p:nvPr/>
        </p:nvSpPr>
        <p:spPr>
          <a:xfrm>
            <a:off x="527518" y="1044429"/>
            <a:ext cx="3334870" cy="461665"/>
          </a:xfrm>
          <a:prstGeom prst="rect">
            <a:avLst/>
          </a:prstGeom>
          <a:noFill/>
        </p:spPr>
        <p:txBody>
          <a:bodyPr wrap="square" rtlCol="0">
            <a:spAutoFit/>
          </a:bodyPr>
          <a:lstStyle/>
          <a:p>
            <a:r>
              <a:rPr lang="en-US" sz="2400" dirty="0">
                <a:solidFill>
                  <a:schemeClr val="bg1"/>
                </a:solidFill>
              </a:rPr>
              <a:t>Input Transmission</a:t>
            </a:r>
            <a:endParaRPr lang="en-US" dirty="0">
              <a:solidFill>
                <a:schemeClr val="bg1"/>
              </a:solidFill>
            </a:endParaRPr>
          </a:p>
        </p:txBody>
      </p:sp>
      <p:sp>
        <p:nvSpPr>
          <p:cNvPr id="11" name="TextBox 10">
            <a:extLst>
              <a:ext uri="{FF2B5EF4-FFF2-40B4-BE49-F238E27FC236}">
                <a16:creationId xmlns:a16="http://schemas.microsoft.com/office/drawing/2014/main" id="{6FC47E8B-A8DB-93F9-4CF2-B05933F83503}"/>
              </a:ext>
            </a:extLst>
          </p:cNvPr>
          <p:cNvSpPr txBox="1"/>
          <p:nvPr/>
        </p:nvSpPr>
        <p:spPr>
          <a:xfrm>
            <a:off x="527518" y="3776800"/>
            <a:ext cx="3334870" cy="461665"/>
          </a:xfrm>
          <a:prstGeom prst="rect">
            <a:avLst/>
          </a:prstGeom>
          <a:noFill/>
        </p:spPr>
        <p:txBody>
          <a:bodyPr wrap="square" rtlCol="0">
            <a:spAutoFit/>
          </a:bodyPr>
          <a:lstStyle/>
          <a:p>
            <a:r>
              <a:rPr lang="en-US" sz="2400" dirty="0">
                <a:solidFill>
                  <a:schemeClr val="bg1"/>
                </a:solidFill>
              </a:rPr>
              <a:t>Decoding</a:t>
            </a:r>
            <a:endParaRPr lang="en-US" dirty="0">
              <a:solidFill>
                <a:schemeClr val="bg1"/>
              </a:solidFill>
            </a:endParaRPr>
          </a:p>
        </p:txBody>
      </p:sp>
    </p:spTree>
    <p:extLst>
      <p:ext uri="{BB962C8B-B14F-4D97-AF65-F5344CB8AC3E}">
        <p14:creationId xmlns:p14="http://schemas.microsoft.com/office/powerpoint/2010/main" val="258602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450</TotalTime>
  <Words>600</Words>
  <Application>Microsoft Office PowerPoint</Application>
  <PresentationFormat>Widescreen</PresentationFormat>
  <Paragraphs>93</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Adobe Hebrew</vt:lpstr>
      <vt:lpstr>Arial</vt:lpstr>
      <vt:lpstr>Calibri</vt:lpstr>
      <vt:lpstr>Söhne</vt:lpstr>
      <vt:lpstr>Tw Cen MT</vt:lpstr>
      <vt:lpstr>Tw Cen MT (Body)</vt:lpstr>
      <vt:lpstr>Circuit</vt:lpstr>
      <vt:lpstr>ReEd Solomon decoder using uart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TSALAPATAS DIMITRIOS</dc:creator>
  <cp:lastModifiedBy>TSALAPATAS DIMITRIOS</cp:lastModifiedBy>
  <cp:revision>17</cp:revision>
  <dcterms:created xsi:type="dcterms:W3CDTF">2023-03-13T15:13:33Z</dcterms:created>
  <dcterms:modified xsi:type="dcterms:W3CDTF">2023-07-14T00:48:24Z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